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00.xml" ContentType="application/vnd.openxmlformats-officedocument.presentationml.slide+xml"/>
  <Override PartName="/ppt/slides/slide1001.xml" ContentType="application/vnd.openxmlformats-officedocument.presentationml.slide+xml"/>
  <Override PartName="/ppt/slides/slide1002.xml" ContentType="application/vnd.openxmlformats-officedocument.presentationml.slide+xml"/>
  <Override PartName="/ppt/slides/slide1003.xml" ContentType="application/vnd.openxmlformats-officedocument.presentationml.slide+xml"/>
  <Override PartName="/ppt/slides/slide1004.xml" ContentType="application/vnd.openxmlformats-officedocument.presentationml.slide+xml"/>
  <Override PartName="/ppt/slides/slide1005.xml" ContentType="application/vnd.openxmlformats-officedocument.presentationml.slide+xml"/>
  <Override PartName="/ppt/slides/slide1006.xml" ContentType="application/vnd.openxmlformats-officedocument.presentationml.slide+xml"/>
  <Override PartName="/ppt/slides/slide1007.xml" ContentType="application/vnd.openxmlformats-officedocument.presentationml.slide+xml"/>
  <Override PartName="/ppt/slides/slide1008.xml" ContentType="application/vnd.openxmlformats-officedocument.presentationml.slide+xml"/>
  <Override PartName="/ppt/slides/slide1009.xml" ContentType="application/vnd.openxmlformats-officedocument.presentationml.slide+xml"/>
  <Override PartName="/ppt/slides/slide101.xml" ContentType="application/vnd.openxmlformats-officedocument.presentationml.slide+xml"/>
  <Override PartName="/ppt/slides/slide1010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.xml" ContentType="application/vnd.openxmlformats-officedocument.presentationml.slide+xml"/>
  <Override PartName="/ppt/slides/slide380.xml" ContentType="application/vnd.openxmlformats-officedocument.presentationml.slide+xml"/>
  <Override PartName="/ppt/slides/slide381.xml" ContentType="application/vnd.openxmlformats-officedocument.presentationml.slide+xml"/>
  <Override PartName="/ppt/slides/slide382.xml" ContentType="application/vnd.openxmlformats-officedocument.presentationml.slide+xml"/>
  <Override PartName="/ppt/slides/slide383.xml" ContentType="application/vnd.openxmlformats-officedocument.presentationml.slide+xml"/>
  <Override PartName="/ppt/slides/slide384.xml" ContentType="application/vnd.openxmlformats-officedocument.presentationml.slide+xml"/>
  <Override PartName="/ppt/slides/slide385.xml" ContentType="application/vnd.openxmlformats-officedocument.presentationml.slide+xml"/>
  <Override PartName="/ppt/slides/slide386.xml" ContentType="application/vnd.openxmlformats-officedocument.presentationml.slide+xml"/>
  <Override PartName="/ppt/slides/slide387.xml" ContentType="application/vnd.openxmlformats-officedocument.presentationml.slide+xml"/>
  <Override PartName="/ppt/slides/slide388.xml" ContentType="application/vnd.openxmlformats-officedocument.presentationml.slide+xml"/>
  <Override PartName="/ppt/slides/slide389.xml" ContentType="application/vnd.openxmlformats-officedocument.presentationml.slide+xml"/>
  <Override PartName="/ppt/slides/slide39.xml" ContentType="application/vnd.openxmlformats-officedocument.presentationml.slide+xml"/>
  <Override PartName="/ppt/slides/slide390.xml" ContentType="application/vnd.openxmlformats-officedocument.presentationml.slide+xml"/>
  <Override PartName="/ppt/slides/slide391.xml" ContentType="application/vnd.openxmlformats-officedocument.presentationml.slide+xml"/>
  <Override PartName="/ppt/slides/slide392.xml" ContentType="application/vnd.openxmlformats-officedocument.presentationml.slide+xml"/>
  <Override PartName="/ppt/slides/slide393.xml" ContentType="application/vnd.openxmlformats-officedocument.presentationml.slide+xml"/>
  <Override PartName="/ppt/slides/slide394.xml" ContentType="application/vnd.openxmlformats-officedocument.presentationml.slide+xml"/>
  <Override PartName="/ppt/slides/slide395.xml" ContentType="application/vnd.openxmlformats-officedocument.presentationml.slide+xml"/>
  <Override PartName="/ppt/slides/slide396.xml" ContentType="application/vnd.openxmlformats-officedocument.presentationml.slide+xml"/>
  <Override PartName="/ppt/slides/slide397.xml" ContentType="application/vnd.openxmlformats-officedocument.presentationml.slide+xml"/>
  <Override PartName="/ppt/slides/slide398.xml" ContentType="application/vnd.openxmlformats-officedocument.presentationml.slide+xml"/>
  <Override PartName="/ppt/slides/slide39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00.xml" ContentType="application/vnd.openxmlformats-officedocument.presentationml.slide+xml"/>
  <Override PartName="/ppt/slides/slide401.xml" ContentType="application/vnd.openxmlformats-officedocument.presentationml.slide+xml"/>
  <Override PartName="/ppt/slides/slide402.xml" ContentType="application/vnd.openxmlformats-officedocument.presentationml.slide+xml"/>
  <Override PartName="/ppt/slides/slide403.xml" ContentType="application/vnd.openxmlformats-officedocument.presentationml.slide+xml"/>
  <Override PartName="/ppt/slides/slide404.xml" ContentType="application/vnd.openxmlformats-officedocument.presentationml.slide+xml"/>
  <Override PartName="/ppt/slides/slide405.xml" ContentType="application/vnd.openxmlformats-officedocument.presentationml.slide+xml"/>
  <Override PartName="/ppt/slides/slide406.xml" ContentType="application/vnd.openxmlformats-officedocument.presentationml.slide+xml"/>
  <Override PartName="/ppt/slides/slide407.xml" ContentType="application/vnd.openxmlformats-officedocument.presentationml.slide+xml"/>
  <Override PartName="/ppt/slides/slide408.xml" ContentType="application/vnd.openxmlformats-officedocument.presentationml.slide+xml"/>
  <Override PartName="/ppt/slides/slide409.xml" ContentType="application/vnd.openxmlformats-officedocument.presentationml.slide+xml"/>
  <Override PartName="/ppt/slides/slide41.xml" ContentType="application/vnd.openxmlformats-officedocument.presentationml.slide+xml"/>
  <Override PartName="/ppt/slides/slide410.xml" ContentType="application/vnd.openxmlformats-officedocument.presentationml.slide+xml"/>
  <Override PartName="/ppt/slides/slide411.xml" ContentType="application/vnd.openxmlformats-officedocument.presentationml.slide+xml"/>
  <Override PartName="/ppt/slides/slide412.xml" ContentType="application/vnd.openxmlformats-officedocument.presentationml.slide+xml"/>
  <Override PartName="/ppt/slides/slide413.xml" ContentType="application/vnd.openxmlformats-officedocument.presentationml.slide+xml"/>
  <Override PartName="/ppt/slides/slide414.xml" ContentType="application/vnd.openxmlformats-officedocument.presentationml.slide+xml"/>
  <Override PartName="/ppt/slides/slide415.xml" ContentType="application/vnd.openxmlformats-officedocument.presentationml.slide+xml"/>
  <Override PartName="/ppt/slides/slide416.xml" ContentType="application/vnd.openxmlformats-officedocument.presentationml.slide+xml"/>
  <Override PartName="/ppt/slides/slide417.xml" ContentType="application/vnd.openxmlformats-officedocument.presentationml.slide+xml"/>
  <Override PartName="/ppt/slides/slide418.xml" ContentType="application/vnd.openxmlformats-officedocument.presentationml.slide+xml"/>
  <Override PartName="/ppt/slides/slide419.xml" ContentType="application/vnd.openxmlformats-officedocument.presentationml.slide+xml"/>
  <Override PartName="/ppt/slides/slide42.xml" ContentType="application/vnd.openxmlformats-officedocument.presentationml.slide+xml"/>
  <Override PartName="/ppt/slides/slide420.xml" ContentType="application/vnd.openxmlformats-officedocument.presentationml.slide+xml"/>
  <Override PartName="/ppt/slides/slide421.xml" ContentType="application/vnd.openxmlformats-officedocument.presentationml.slide+xml"/>
  <Override PartName="/ppt/slides/slide422.xml" ContentType="application/vnd.openxmlformats-officedocument.presentationml.slide+xml"/>
  <Override PartName="/ppt/slides/slide423.xml" ContentType="application/vnd.openxmlformats-officedocument.presentationml.slide+xml"/>
  <Override PartName="/ppt/slides/slide424.xml" ContentType="application/vnd.openxmlformats-officedocument.presentationml.slide+xml"/>
  <Override PartName="/ppt/slides/slide425.xml" ContentType="application/vnd.openxmlformats-officedocument.presentationml.slide+xml"/>
  <Override PartName="/ppt/slides/slide426.xml" ContentType="application/vnd.openxmlformats-officedocument.presentationml.slide+xml"/>
  <Override PartName="/ppt/slides/slide427.xml" ContentType="application/vnd.openxmlformats-officedocument.presentationml.slide+xml"/>
  <Override PartName="/ppt/slides/slide428.xml" ContentType="application/vnd.openxmlformats-officedocument.presentationml.slide+xml"/>
  <Override PartName="/ppt/slides/slide429.xml" ContentType="application/vnd.openxmlformats-officedocument.presentationml.slide+xml"/>
  <Override PartName="/ppt/slides/slide43.xml" ContentType="application/vnd.openxmlformats-officedocument.presentationml.slide+xml"/>
  <Override PartName="/ppt/slides/slide430.xml" ContentType="application/vnd.openxmlformats-officedocument.presentationml.slide+xml"/>
  <Override PartName="/ppt/slides/slide431.xml" ContentType="application/vnd.openxmlformats-officedocument.presentationml.slide+xml"/>
  <Override PartName="/ppt/slides/slide432.xml" ContentType="application/vnd.openxmlformats-officedocument.presentationml.slide+xml"/>
  <Override PartName="/ppt/slides/slide433.xml" ContentType="application/vnd.openxmlformats-officedocument.presentationml.slide+xml"/>
  <Override PartName="/ppt/slides/slide434.xml" ContentType="application/vnd.openxmlformats-officedocument.presentationml.slide+xml"/>
  <Override PartName="/ppt/slides/slide435.xml" ContentType="application/vnd.openxmlformats-officedocument.presentationml.slide+xml"/>
  <Override PartName="/ppt/slides/slide436.xml" ContentType="application/vnd.openxmlformats-officedocument.presentationml.slide+xml"/>
  <Override PartName="/ppt/slides/slide437.xml" ContentType="application/vnd.openxmlformats-officedocument.presentationml.slide+xml"/>
  <Override PartName="/ppt/slides/slide438.xml" ContentType="application/vnd.openxmlformats-officedocument.presentationml.slide+xml"/>
  <Override PartName="/ppt/slides/slide439.xml" ContentType="application/vnd.openxmlformats-officedocument.presentationml.slide+xml"/>
  <Override PartName="/ppt/slides/slide44.xml" ContentType="application/vnd.openxmlformats-officedocument.presentationml.slide+xml"/>
  <Override PartName="/ppt/slides/slide440.xml" ContentType="application/vnd.openxmlformats-officedocument.presentationml.slide+xml"/>
  <Override PartName="/ppt/slides/slide441.xml" ContentType="application/vnd.openxmlformats-officedocument.presentationml.slide+xml"/>
  <Override PartName="/ppt/slides/slide442.xml" ContentType="application/vnd.openxmlformats-officedocument.presentationml.slide+xml"/>
  <Override PartName="/ppt/slides/slide443.xml" ContentType="application/vnd.openxmlformats-officedocument.presentationml.slide+xml"/>
  <Override PartName="/ppt/slides/slide444.xml" ContentType="application/vnd.openxmlformats-officedocument.presentationml.slide+xml"/>
  <Override PartName="/ppt/slides/slide445.xml" ContentType="application/vnd.openxmlformats-officedocument.presentationml.slide+xml"/>
  <Override PartName="/ppt/slides/slide446.xml" ContentType="application/vnd.openxmlformats-officedocument.presentationml.slide+xml"/>
  <Override PartName="/ppt/slides/slide447.xml" ContentType="application/vnd.openxmlformats-officedocument.presentationml.slide+xml"/>
  <Override PartName="/ppt/slides/slide448.xml" ContentType="application/vnd.openxmlformats-officedocument.presentationml.slide+xml"/>
  <Override PartName="/ppt/slides/slide449.xml" ContentType="application/vnd.openxmlformats-officedocument.presentationml.slide+xml"/>
  <Override PartName="/ppt/slides/slide45.xml" ContentType="application/vnd.openxmlformats-officedocument.presentationml.slide+xml"/>
  <Override PartName="/ppt/slides/slide450.xml" ContentType="application/vnd.openxmlformats-officedocument.presentationml.slide+xml"/>
  <Override PartName="/ppt/slides/slide451.xml" ContentType="application/vnd.openxmlformats-officedocument.presentationml.slide+xml"/>
  <Override PartName="/ppt/slides/slide452.xml" ContentType="application/vnd.openxmlformats-officedocument.presentationml.slide+xml"/>
  <Override PartName="/ppt/slides/slide453.xml" ContentType="application/vnd.openxmlformats-officedocument.presentationml.slide+xml"/>
  <Override PartName="/ppt/slides/slide454.xml" ContentType="application/vnd.openxmlformats-officedocument.presentationml.slide+xml"/>
  <Override PartName="/ppt/slides/slide455.xml" ContentType="application/vnd.openxmlformats-officedocument.presentationml.slide+xml"/>
  <Override PartName="/ppt/slides/slide456.xml" ContentType="application/vnd.openxmlformats-officedocument.presentationml.slide+xml"/>
  <Override PartName="/ppt/slides/slide457.xml" ContentType="application/vnd.openxmlformats-officedocument.presentationml.slide+xml"/>
  <Override PartName="/ppt/slides/slide458.xml" ContentType="application/vnd.openxmlformats-officedocument.presentationml.slide+xml"/>
  <Override PartName="/ppt/slides/slide459.xml" ContentType="application/vnd.openxmlformats-officedocument.presentationml.slide+xml"/>
  <Override PartName="/ppt/slides/slide46.xml" ContentType="application/vnd.openxmlformats-officedocument.presentationml.slide+xml"/>
  <Override PartName="/ppt/slides/slide460.xml" ContentType="application/vnd.openxmlformats-officedocument.presentationml.slide+xml"/>
  <Override PartName="/ppt/slides/slide461.xml" ContentType="application/vnd.openxmlformats-officedocument.presentationml.slide+xml"/>
  <Override PartName="/ppt/slides/slide462.xml" ContentType="application/vnd.openxmlformats-officedocument.presentationml.slide+xml"/>
  <Override PartName="/ppt/slides/slide463.xml" ContentType="application/vnd.openxmlformats-officedocument.presentationml.slide+xml"/>
  <Override PartName="/ppt/slides/slide464.xml" ContentType="application/vnd.openxmlformats-officedocument.presentationml.slide+xml"/>
  <Override PartName="/ppt/slides/slide465.xml" ContentType="application/vnd.openxmlformats-officedocument.presentationml.slide+xml"/>
  <Override PartName="/ppt/slides/slide466.xml" ContentType="application/vnd.openxmlformats-officedocument.presentationml.slide+xml"/>
  <Override PartName="/ppt/slides/slide467.xml" ContentType="application/vnd.openxmlformats-officedocument.presentationml.slide+xml"/>
  <Override PartName="/ppt/slides/slide468.xml" ContentType="application/vnd.openxmlformats-officedocument.presentationml.slide+xml"/>
  <Override PartName="/ppt/slides/slide469.xml" ContentType="application/vnd.openxmlformats-officedocument.presentationml.slide+xml"/>
  <Override PartName="/ppt/slides/slide47.xml" ContentType="application/vnd.openxmlformats-officedocument.presentationml.slide+xml"/>
  <Override PartName="/ppt/slides/slide470.xml" ContentType="application/vnd.openxmlformats-officedocument.presentationml.slide+xml"/>
  <Override PartName="/ppt/slides/slide471.xml" ContentType="application/vnd.openxmlformats-officedocument.presentationml.slide+xml"/>
  <Override PartName="/ppt/slides/slide472.xml" ContentType="application/vnd.openxmlformats-officedocument.presentationml.slide+xml"/>
  <Override PartName="/ppt/slides/slide473.xml" ContentType="application/vnd.openxmlformats-officedocument.presentationml.slide+xml"/>
  <Override PartName="/ppt/slides/slide474.xml" ContentType="application/vnd.openxmlformats-officedocument.presentationml.slide+xml"/>
  <Override PartName="/ppt/slides/slide475.xml" ContentType="application/vnd.openxmlformats-officedocument.presentationml.slide+xml"/>
  <Override PartName="/ppt/slides/slide476.xml" ContentType="application/vnd.openxmlformats-officedocument.presentationml.slide+xml"/>
  <Override PartName="/ppt/slides/slide477.xml" ContentType="application/vnd.openxmlformats-officedocument.presentationml.slide+xml"/>
  <Override PartName="/ppt/slides/slide478.xml" ContentType="application/vnd.openxmlformats-officedocument.presentationml.slide+xml"/>
  <Override PartName="/ppt/slides/slide479.xml" ContentType="application/vnd.openxmlformats-officedocument.presentationml.slide+xml"/>
  <Override PartName="/ppt/slides/slide48.xml" ContentType="application/vnd.openxmlformats-officedocument.presentationml.slide+xml"/>
  <Override PartName="/ppt/slides/slide480.xml" ContentType="application/vnd.openxmlformats-officedocument.presentationml.slide+xml"/>
  <Override PartName="/ppt/slides/slide481.xml" ContentType="application/vnd.openxmlformats-officedocument.presentationml.slide+xml"/>
  <Override PartName="/ppt/slides/slide482.xml" ContentType="application/vnd.openxmlformats-officedocument.presentationml.slide+xml"/>
  <Override PartName="/ppt/slides/slide483.xml" ContentType="application/vnd.openxmlformats-officedocument.presentationml.slide+xml"/>
  <Override PartName="/ppt/slides/slide484.xml" ContentType="application/vnd.openxmlformats-officedocument.presentationml.slide+xml"/>
  <Override PartName="/ppt/slides/slide485.xml" ContentType="application/vnd.openxmlformats-officedocument.presentationml.slide+xml"/>
  <Override PartName="/ppt/slides/slide486.xml" ContentType="application/vnd.openxmlformats-officedocument.presentationml.slide+xml"/>
  <Override PartName="/ppt/slides/slide487.xml" ContentType="application/vnd.openxmlformats-officedocument.presentationml.slide+xml"/>
  <Override PartName="/ppt/slides/slide488.xml" ContentType="application/vnd.openxmlformats-officedocument.presentationml.slide+xml"/>
  <Override PartName="/ppt/slides/slide489.xml" ContentType="application/vnd.openxmlformats-officedocument.presentationml.slide+xml"/>
  <Override PartName="/ppt/slides/slide49.xml" ContentType="application/vnd.openxmlformats-officedocument.presentationml.slide+xml"/>
  <Override PartName="/ppt/slides/slide490.xml" ContentType="application/vnd.openxmlformats-officedocument.presentationml.slide+xml"/>
  <Override PartName="/ppt/slides/slide491.xml" ContentType="application/vnd.openxmlformats-officedocument.presentationml.slide+xml"/>
  <Override PartName="/ppt/slides/slide492.xml" ContentType="application/vnd.openxmlformats-officedocument.presentationml.slide+xml"/>
  <Override PartName="/ppt/slides/slide493.xml" ContentType="application/vnd.openxmlformats-officedocument.presentationml.slide+xml"/>
  <Override PartName="/ppt/slides/slide494.xml" ContentType="application/vnd.openxmlformats-officedocument.presentationml.slide+xml"/>
  <Override PartName="/ppt/slides/slide495.xml" ContentType="application/vnd.openxmlformats-officedocument.presentationml.slide+xml"/>
  <Override PartName="/ppt/slides/slide496.xml" ContentType="application/vnd.openxmlformats-officedocument.presentationml.slide+xml"/>
  <Override PartName="/ppt/slides/slide497.xml" ContentType="application/vnd.openxmlformats-officedocument.presentationml.slide+xml"/>
  <Override PartName="/ppt/slides/slide498.xml" ContentType="application/vnd.openxmlformats-officedocument.presentationml.slide+xml"/>
  <Override PartName="/ppt/slides/slide49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00.xml" ContentType="application/vnd.openxmlformats-officedocument.presentationml.slide+xml"/>
  <Override PartName="/ppt/slides/slide501.xml" ContentType="application/vnd.openxmlformats-officedocument.presentationml.slide+xml"/>
  <Override PartName="/ppt/slides/slide502.xml" ContentType="application/vnd.openxmlformats-officedocument.presentationml.slide+xml"/>
  <Override PartName="/ppt/slides/slide503.xml" ContentType="application/vnd.openxmlformats-officedocument.presentationml.slide+xml"/>
  <Override PartName="/ppt/slides/slide504.xml" ContentType="application/vnd.openxmlformats-officedocument.presentationml.slide+xml"/>
  <Override PartName="/ppt/slides/slide505.xml" ContentType="application/vnd.openxmlformats-officedocument.presentationml.slide+xml"/>
  <Override PartName="/ppt/slides/slide506.xml" ContentType="application/vnd.openxmlformats-officedocument.presentationml.slide+xml"/>
  <Override PartName="/ppt/slides/slide507.xml" ContentType="application/vnd.openxmlformats-officedocument.presentationml.slide+xml"/>
  <Override PartName="/ppt/slides/slide508.xml" ContentType="application/vnd.openxmlformats-officedocument.presentationml.slide+xml"/>
  <Override PartName="/ppt/slides/slide509.xml" ContentType="application/vnd.openxmlformats-officedocument.presentationml.slide+xml"/>
  <Override PartName="/ppt/slides/slide51.xml" ContentType="application/vnd.openxmlformats-officedocument.presentationml.slide+xml"/>
  <Override PartName="/ppt/slides/slide510.xml" ContentType="application/vnd.openxmlformats-officedocument.presentationml.slide+xml"/>
  <Override PartName="/ppt/slides/slide511.xml" ContentType="application/vnd.openxmlformats-officedocument.presentationml.slide+xml"/>
  <Override PartName="/ppt/slides/slide512.xml" ContentType="application/vnd.openxmlformats-officedocument.presentationml.slide+xml"/>
  <Override PartName="/ppt/slides/slide513.xml" ContentType="application/vnd.openxmlformats-officedocument.presentationml.slide+xml"/>
  <Override PartName="/ppt/slides/slide514.xml" ContentType="application/vnd.openxmlformats-officedocument.presentationml.slide+xml"/>
  <Override PartName="/ppt/slides/slide515.xml" ContentType="application/vnd.openxmlformats-officedocument.presentationml.slide+xml"/>
  <Override PartName="/ppt/slides/slide516.xml" ContentType="application/vnd.openxmlformats-officedocument.presentationml.slide+xml"/>
  <Override PartName="/ppt/slides/slide517.xml" ContentType="application/vnd.openxmlformats-officedocument.presentationml.slide+xml"/>
  <Override PartName="/ppt/slides/slide518.xml" ContentType="application/vnd.openxmlformats-officedocument.presentationml.slide+xml"/>
  <Override PartName="/ppt/slides/slide519.xml" ContentType="application/vnd.openxmlformats-officedocument.presentationml.slide+xml"/>
  <Override PartName="/ppt/slides/slide52.xml" ContentType="application/vnd.openxmlformats-officedocument.presentationml.slide+xml"/>
  <Override PartName="/ppt/slides/slide520.xml" ContentType="application/vnd.openxmlformats-officedocument.presentationml.slide+xml"/>
  <Override PartName="/ppt/slides/slide521.xml" ContentType="application/vnd.openxmlformats-officedocument.presentationml.slide+xml"/>
  <Override PartName="/ppt/slides/slide522.xml" ContentType="application/vnd.openxmlformats-officedocument.presentationml.slide+xml"/>
  <Override PartName="/ppt/slides/slide523.xml" ContentType="application/vnd.openxmlformats-officedocument.presentationml.slide+xml"/>
  <Override PartName="/ppt/slides/slide524.xml" ContentType="application/vnd.openxmlformats-officedocument.presentationml.slide+xml"/>
  <Override PartName="/ppt/slides/slide525.xml" ContentType="application/vnd.openxmlformats-officedocument.presentationml.slide+xml"/>
  <Override PartName="/ppt/slides/slide526.xml" ContentType="application/vnd.openxmlformats-officedocument.presentationml.slide+xml"/>
  <Override PartName="/ppt/slides/slide527.xml" ContentType="application/vnd.openxmlformats-officedocument.presentationml.slide+xml"/>
  <Override PartName="/ppt/slides/slide528.xml" ContentType="application/vnd.openxmlformats-officedocument.presentationml.slide+xml"/>
  <Override PartName="/ppt/slides/slide529.xml" ContentType="application/vnd.openxmlformats-officedocument.presentationml.slide+xml"/>
  <Override PartName="/ppt/slides/slide53.xml" ContentType="application/vnd.openxmlformats-officedocument.presentationml.slide+xml"/>
  <Override PartName="/ppt/slides/slide530.xml" ContentType="application/vnd.openxmlformats-officedocument.presentationml.slide+xml"/>
  <Override PartName="/ppt/slides/slide531.xml" ContentType="application/vnd.openxmlformats-officedocument.presentationml.slide+xml"/>
  <Override PartName="/ppt/slides/slide532.xml" ContentType="application/vnd.openxmlformats-officedocument.presentationml.slide+xml"/>
  <Override PartName="/ppt/slides/slide533.xml" ContentType="application/vnd.openxmlformats-officedocument.presentationml.slide+xml"/>
  <Override PartName="/ppt/slides/slide534.xml" ContentType="application/vnd.openxmlformats-officedocument.presentationml.slide+xml"/>
  <Override PartName="/ppt/slides/slide535.xml" ContentType="application/vnd.openxmlformats-officedocument.presentationml.slide+xml"/>
  <Override PartName="/ppt/slides/slide536.xml" ContentType="application/vnd.openxmlformats-officedocument.presentationml.slide+xml"/>
  <Override PartName="/ppt/slides/slide537.xml" ContentType="application/vnd.openxmlformats-officedocument.presentationml.slide+xml"/>
  <Override PartName="/ppt/slides/slide538.xml" ContentType="application/vnd.openxmlformats-officedocument.presentationml.slide+xml"/>
  <Override PartName="/ppt/slides/slide539.xml" ContentType="application/vnd.openxmlformats-officedocument.presentationml.slide+xml"/>
  <Override PartName="/ppt/slides/slide54.xml" ContentType="application/vnd.openxmlformats-officedocument.presentationml.slide+xml"/>
  <Override PartName="/ppt/slides/slide540.xml" ContentType="application/vnd.openxmlformats-officedocument.presentationml.slide+xml"/>
  <Override PartName="/ppt/slides/slide541.xml" ContentType="application/vnd.openxmlformats-officedocument.presentationml.slide+xml"/>
  <Override PartName="/ppt/slides/slide542.xml" ContentType="application/vnd.openxmlformats-officedocument.presentationml.slide+xml"/>
  <Override PartName="/ppt/slides/slide543.xml" ContentType="application/vnd.openxmlformats-officedocument.presentationml.slide+xml"/>
  <Override PartName="/ppt/slides/slide544.xml" ContentType="application/vnd.openxmlformats-officedocument.presentationml.slide+xml"/>
  <Override PartName="/ppt/slides/slide545.xml" ContentType="application/vnd.openxmlformats-officedocument.presentationml.slide+xml"/>
  <Override PartName="/ppt/slides/slide546.xml" ContentType="application/vnd.openxmlformats-officedocument.presentationml.slide+xml"/>
  <Override PartName="/ppt/slides/slide547.xml" ContentType="application/vnd.openxmlformats-officedocument.presentationml.slide+xml"/>
  <Override PartName="/ppt/slides/slide548.xml" ContentType="application/vnd.openxmlformats-officedocument.presentationml.slide+xml"/>
  <Override PartName="/ppt/slides/slide549.xml" ContentType="application/vnd.openxmlformats-officedocument.presentationml.slide+xml"/>
  <Override PartName="/ppt/slides/slide55.xml" ContentType="application/vnd.openxmlformats-officedocument.presentationml.slide+xml"/>
  <Override PartName="/ppt/slides/slide550.xml" ContentType="application/vnd.openxmlformats-officedocument.presentationml.slide+xml"/>
  <Override PartName="/ppt/slides/slide551.xml" ContentType="application/vnd.openxmlformats-officedocument.presentationml.slide+xml"/>
  <Override PartName="/ppt/slides/slide552.xml" ContentType="application/vnd.openxmlformats-officedocument.presentationml.slide+xml"/>
  <Override PartName="/ppt/slides/slide553.xml" ContentType="application/vnd.openxmlformats-officedocument.presentationml.slide+xml"/>
  <Override PartName="/ppt/slides/slide554.xml" ContentType="application/vnd.openxmlformats-officedocument.presentationml.slide+xml"/>
  <Override PartName="/ppt/slides/slide555.xml" ContentType="application/vnd.openxmlformats-officedocument.presentationml.slide+xml"/>
  <Override PartName="/ppt/slides/slide556.xml" ContentType="application/vnd.openxmlformats-officedocument.presentationml.slide+xml"/>
  <Override PartName="/ppt/slides/slide557.xml" ContentType="application/vnd.openxmlformats-officedocument.presentationml.slide+xml"/>
  <Override PartName="/ppt/slides/slide558.xml" ContentType="application/vnd.openxmlformats-officedocument.presentationml.slide+xml"/>
  <Override PartName="/ppt/slides/slide559.xml" ContentType="application/vnd.openxmlformats-officedocument.presentationml.slide+xml"/>
  <Override PartName="/ppt/slides/slide56.xml" ContentType="application/vnd.openxmlformats-officedocument.presentationml.slide+xml"/>
  <Override PartName="/ppt/slides/slide560.xml" ContentType="application/vnd.openxmlformats-officedocument.presentationml.slide+xml"/>
  <Override PartName="/ppt/slides/slide561.xml" ContentType="application/vnd.openxmlformats-officedocument.presentationml.slide+xml"/>
  <Override PartName="/ppt/slides/slide562.xml" ContentType="application/vnd.openxmlformats-officedocument.presentationml.slide+xml"/>
  <Override PartName="/ppt/slides/slide563.xml" ContentType="application/vnd.openxmlformats-officedocument.presentationml.slide+xml"/>
  <Override PartName="/ppt/slides/slide564.xml" ContentType="application/vnd.openxmlformats-officedocument.presentationml.slide+xml"/>
  <Override PartName="/ppt/slides/slide565.xml" ContentType="application/vnd.openxmlformats-officedocument.presentationml.slide+xml"/>
  <Override PartName="/ppt/slides/slide566.xml" ContentType="application/vnd.openxmlformats-officedocument.presentationml.slide+xml"/>
  <Override PartName="/ppt/slides/slide567.xml" ContentType="application/vnd.openxmlformats-officedocument.presentationml.slide+xml"/>
  <Override PartName="/ppt/slides/slide568.xml" ContentType="application/vnd.openxmlformats-officedocument.presentationml.slide+xml"/>
  <Override PartName="/ppt/slides/slide569.xml" ContentType="application/vnd.openxmlformats-officedocument.presentationml.slide+xml"/>
  <Override PartName="/ppt/slides/slide57.xml" ContentType="application/vnd.openxmlformats-officedocument.presentationml.slide+xml"/>
  <Override PartName="/ppt/slides/slide570.xml" ContentType="application/vnd.openxmlformats-officedocument.presentationml.slide+xml"/>
  <Override PartName="/ppt/slides/slide571.xml" ContentType="application/vnd.openxmlformats-officedocument.presentationml.slide+xml"/>
  <Override PartName="/ppt/slides/slide572.xml" ContentType="application/vnd.openxmlformats-officedocument.presentationml.slide+xml"/>
  <Override PartName="/ppt/slides/slide573.xml" ContentType="application/vnd.openxmlformats-officedocument.presentationml.slide+xml"/>
  <Override PartName="/ppt/slides/slide574.xml" ContentType="application/vnd.openxmlformats-officedocument.presentationml.slide+xml"/>
  <Override PartName="/ppt/slides/slide575.xml" ContentType="application/vnd.openxmlformats-officedocument.presentationml.slide+xml"/>
  <Override PartName="/ppt/slides/slide576.xml" ContentType="application/vnd.openxmlformats-officedocument.presentationml.slide+xml"/>
  <Override PartName="/ppt/slides/slide577.xml" ContentType="application/vnd.openxmlformats-officedocument.presentationml.slide+xml"/>
  <Override PartName="/ppt/slides/slide578.xml" ContentType="application/vnd.openxmlformats-officedocument.presentationml.slide+xml"/>
  <Override PartName="/ppt/slides/slide579.xml" ContentType="application/vnd.openxmlformats-officedocument.presentationml.slide+xml"/>
  <Override PartName="/ppt/slides/slide58.xml" ContentType="application/vnd.openxmlformats-officedocument.presentationml.slide+xml"/>
  <Override PartName="/ppt/slides/slide580.xml" ContentType="application/vnd.openxmlformats-officedocument.presentationml.slide+xml"/>
  <Override PartName="/ppt/slides/slide581.xml" ContentType="application/vnd.openxmlformats-officedocument.presentationml.slide+xml"/>
  <Override PartName="/ppt/slides/slide582.xml" ContentType="application/vnd.openxmlformats-officedocument.presentationml.slide+xml"/>
  <Override PartName="/ppt/slides/slide583.xml" ContentType="application/vnd.openxmlformats-officedocument.presentationml.slide+xml"/>
  <Override PartName="/ppt/slides/slide584.xml" ContentType="application/vnd.openxmlformats-officedocument.presentationml.slide+xml"/>
  <Override PartName="/ppt/slides/slide585.xml" ContentType="application/vnd.openxmlformats-officedocument.presentationml.slide+xml"/>
  <Override PartName="/ppt/slides/slide586.xml" ContentType="application/vnd.openxmlformats-officedocument.presentationml.slide+xml"/>
  <Override PartName="/ppt/slides/slide587.xml" ContentType="application/vnd.openxmlformats-officedocument.presentationml.slide+xml"/>
  <Override PartName="/ppt/slides/slide588.xml" ContentType="application/vnd.openxmlformats-officedocument.presentationml.slide+xml"/>
  <Override PartName="/ppt/slides/slide589.xml" ContentType="application/vnd.openxmlformats-officedocument.presentationml.slide+xml"/>
  <Override PartName="/ppt/slides/slide59.xml" ContentType="application/vnd.openxmlformats-officedocument.presentationml.slide+xml"/>
  <Override PartName="/ppt/slides/slide590.xml" ContentType="application/vnd.openxmlformats-officedocument.presentationml.slide+xml"/>
  <Override PartName="/ppt/slides/slide591.xml" ContentType="application/vnd.openxmlformats-officedocument.presentationml.slide+xml"/>
  <Override PartName="/ppt/slides/slide592.xml" ContentType="application/vnd.openxmlformats-officedocument.presentationml.slide+xml"/>
  <Override PartName="/ppt/slides/slide593.xml" ContentType="application/vnd.openxmlformats-officedocument.presentationml.slide+xml"/>
  <Override PartName="/ppt/slides/slide594.xml" ContentType="application/vnd.openxmlformats-officedocument.presentationml.slide+xml"/>
  <Override PartName="/ppt/slides/slide595.xml" ContentType="application/vnd.openxmlformats-officedocument.presentationml.slide+xml"/>
  <Override PartName="/ppt/slides/slide596.xml" ContentType="application/vnd.openxmlformats-officedocument.presentationml.slide+xml"/>
  <Override PartName="/ppt/slides/slide597.xml" ContentType="application/vnd.openxmlformats-officedocument.presentationml.slide+xml"/>
  <Override PartName="/ppt/slides/slide598.xml" ContentType="application/vnd.openxmlformats-officedocument.presentationml.slide+xml"/>
  <Override PartName="/ppt/slides/slide59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00.xml" ContentType="application/vnd.openxmlformats-officedocument.presentationml.slide+xml"/>
  <Override PartName="/ppt/slides/slide601.xml" ContentType="application/vnd.openxmlformats-officedocument.presentationml.slide+xml"/>
  <Override PartName="/ppt/slides/slide602.xml" ContentType="application/vnd.openxmlformats-officedocument.presentationml.slide+xml"/>
  <Override PartName="/ppt/slides/slide603.xml" ContentType="application/vnd.openxmlformats-officedocument.presentationml.slide+xml"/>
  <Override PartName="/ppt/slides/slide604.xml" ContentType="application/vnd.openxmlformats-officedocument.presentationml.slide+xml"/>
  <Override PartName="/ppt/slides/slide605.xml" ContentType="application/vnd.openxmlformats-officedocument.presentationml.slide+xml"/>
  <Override PartName="/ppt/slides/slide606.xml" ContentType="application/vnd.openxmlformats-officedocument.presentationml.slide+xml"/>
  <Override PartName="/ppt/slides/slide607.xml" ContentType="application/vnd.openxmlformats-officedocument.presentationml.slide+xml"/>
  <Override PartName="/ppt/slides/slide608.xml" ContentType="application/vnd.openxmlformats-officedocument.presentationml.slide+xml"/>
  <Override PartName="/ppt/slides/slide609.xml" ContentType="application/vnd.openxmlformats-officedocument.presentationml.slide+xml"/>
  <Override PartName="/ppt/slides/slide61.xml" ContentType="application/vnd.openxmlformats-officedocument.presentationml.slide+xml"/>
  <Override PartName="/ppt/slides/slide610.xml" ContentType="application/vnd.openxmlformats-officedocument.presentationml.slide+xml"/>
  <Override PartName="/ppt/slides/slide611.xml" ContentType="application/vnd.openxmlformats-officedocument.presentationml.slide+xml"/>
  <Override PartName="/ppt/slides/slide612.xml" ContentType="application/vnd.openxmlformats-officedocument.presentationml.slide+xml"/>
  <Override PartName="/ppt/slides/slide613.xml" ContentType="application/vnd.openxmlformats-officedocument.presentationml.slide+xml"/>
  <Override PartName="/ppt/slides/slide614.xml" ContentType="application/vnd.openxmlformats-officedocument.presentationml.slide+xml"/>
  <Override PartName="/ppt/slides/slide615.xml" ContentType="application/vnd.openxmlformats-officedocument.presentationml.slide+xml"/>
  <Override PartName="/ppt/slides/slide616.xml" ContentType="application/vnd.openxmlformats-officedocument.presentationml.slide+xml"/>
  <Override PartName="/ppt/slides/slide617.xml" ContentType="application/vnd.openxmlformats-officedocument.presentationml.slide+xml"/>
  <Override PartName="/ppt/slides/slide618.xml" ContentType="application/vnd.openxmlformats-officedocument.presentationml.slide+xml"/>
  <Override PartName="/ppt/slides/slide619.xml" ContentType="application/vnd.openxmlformats-officedocument.presentationml.slide+xml"/>
  <Override PartName="/ppt/slides/slide62.xml" ContentType="application/vnd.openxmlformats-officedocument.presentationml.slide+xml"/>
  <Override PartName="/ppt/slides/slide620.xml" ContentType="application/vnd.openxmlformats-officedocument.presentationml.slide+xml"/>
  <Override PartName="/ppt/slides/slide621.xml" ContentType="application/vnd.openxmlformats-officedocument.presentationml.slide+xml"/>
  <Override PartName="/ppt/slides/slide622.xml" ContentType="application/vnd.openxmlformats-officedocument.presentationml.slide+xml"/>
  <Override PartName="/ppt/slides/slide623.xml" ContentType="application/vnd.openxmlformats-officedocument.presentationml.slide+xml"/>
  <Override PartName="/ppt/slides/slide624.xml" ContentType="application/vnd.openxmlformats-officedocument.presentationml.slide+xml"/>
  <Override PartName="/ppt/slides/slide625.xml" ContentType="application/vnd.openxmlformats-officedocument.presentationml.slide+xml"/>
  <Override PartName="/ppt/slides/slide626.xml" ContentType="application/vnd.openxmlformats-officedocument.presentationml.slide+xml"/>
  <Override PartName="/ppt/slides/slide627.xml" ContentType="application/vnd.openxmlformats-officedocument.presentationml.slide+xml"/>
  <Override PartName="/ppt/slides/slide628.xml" ContentType="application/vnd.openxmlformats-officedocument.presentationml.slide+xml"/>
  <Override PartName="/ppt/slides/slide629.xml" ContentType="application/vnd.openxmlformats-officedocument.presentationml.slide+xml"/>
  <Override PartName="/ppt/slides/slide63.xml" ContentType="application/vnd.openxmlformats-officedocument.presentationml.slide+xml"/>
  <Override PartName="/ppt/slides/slide630.xml" ContentType="application/vnd.openxmlformats-officedocument.presentationml.slide+xml"/>
  <Override PartName="/ppt/slides/slide631.xml" ContentType="application/vnd.openxmlformats-officedocument.presentationml.slide+xml"/>
  <Override PartName="/ppt/slides/slide632.xml" ContentType="application/vnd.openxmlformats-officedocument.presentationml.slide+xml"/>
  <Override PartName="/ppt/slides/slide633.xml" ContentType="application/vnd.openxmlformats-officedocument.presentationml.slide+xml"/>
  <Override PartName="/ppt/slides/slide634.xml" ContentType="application/vnd.openxmlformats-officedocument.presentationml.slide+xml"/>
  <Override PartName="/ppt/slides/slide635.xml" ContentType="application/vnd.openxmlformats-officedocument.presentationml.slide+xml"/>
  <Override PartName="/ppt/slides/slide636.xml" ContentType="application/vnd.openxmlformats-officedocument.presentationml.slide+xml"/>
  <Override PartName="/ppt/slides/slide637.xml" ContentType="application/vnd.openxmlformats-officedocument.presentationml.slide+xml"/>
  <Override PartName="/ppt/slides/slide638.xml" ContentType="application/vnd.openxmlformats-officedocument.presentationml.slide+xml"/>
  <Override PartName="/ppt/slides/slide639.xml" ContentType="application/vnd.openxmlformats-officedocument.presentationml.slide+xml"/>
  <Override PartName="/ppt/slides/slide64.xml" ContentType="application/vnd.openxmlformats-officedocument.presentationml.slide+xml"/>
  <Override PartName="/ppt/slides/slide640.xml" ContentType="application/vnd.openxmlformats-officedocument.presentationml.slide+xml"/>
  <Override PartName="/ppt/slides/slide641.xml" ContentType="application/vnd.openxmlformats-officedocument.presentationml.slide+xml"/>
  <Override PartName="/ppt/slides/slide642.xml" ContentType="application/vnd.openxmlformats-officedocument.presentationml.slide+xml"/>
  <Override PartName="/ppt/slides/slide643.xml" ContentType="application/vnd.openxmlformats-officedocument.presentationml.slide+xml"/>
  <Override PartName="/ppt/slides/slide644.xml" ContentType="application/vnd.openxmlformats-officedocument.presentationml.slide+xml"/>
  <Override PartName="/ppt/slides/slide645.xml" ContentType="application/vnd.openxmlformats-officedocument.presentationml.slide+xml"/>
  <Override PartName="/ppt/slides/slide646.xml" ContentType="application/vnd.openxmlformats-officedocument.presentationml.slide+xml"/>
  <Override PartName="/ppt/slides/slide647.xml" ContentType="application/vnd.openxmlformats-officedocument.presentationml.slide+xml"/>
  <Override PartName="/ppt/slides/slide648.xml" ContentType="application/vnd.openxmlformats-officedocument.presentationml.slide+xml"/>
  <Override PartName="/ppt/slides/slide649.xml" ContentType="application/vnd.openxmlformats-officedocument.presentationml.slide+xml"/>
  <Override PartName="/ppt/slides/slide65.xml" ContentType="application/vnd.openxmlformats-officedocument.presentationml.slide+xml"/>
  <Override PartName="/ppt/slides/slide650.xml" ContentType="application/vnd.openxmlformats-officedocument.presentationml.slide+xml"/>
  <Override PartName="/ppt/slides/slide651.xml" ContentType="application/vnd.openxmlformats-officedocument.presentationml.slide+xml"/>
  <Override PartName="/ppt/slides/slide652.xml" ContentType="application/vnd.openxmlformats-officedocument.presentationml.slide+xml"/>
  <Override PartName="/ppt/slides/slide653.xml" ContentType="application/vnd.openxmlformats-officedocument.presentationml.slide+xml"/>
  <Override PartName="/ppt/slides/slide654.xml" ContentType="application/vnd.openxmlformats-officedocument.presentationml.slide+xml"/>
  <Override PartName="/ppt/slides/slide655.xml" ContentType="application/vnd.openxmlformats-officedocument.presentationml.slide+xml"/>
  <Override PartName="/ppt/slides/slide656.xml" ContentType="application/vnd.openxmlformats-officedocument.presentationml.slide+xml"/>
  <Override PartName="/ppt/slides/slide657.xml" ContentType="application/vnd.openxmlformats-officedocument.presentationml.slide+xml"/>
  <Override PartName="/ppt/slides/slide658.xml" ContentType="application/vnd.openxmlformats-officedocument.presentationml.slide+xml"/>
  <Override PartName="/ppt/slides/slide659.xml" ContentType="application/vnd.openxmlformats-officedocument.presentationml.slide+xml"/>
  <Override PartName="/ppt/slides/slide66.xml" ContentType="application/vnd.openxmlformats-officedocument.presentationml.slide+xml"/>
  <Override PartName="/ppt/slides/slide660.xml" ContentType="application/vnd.openxmlformats-officedocument.presentationml.slide+xml"/>
  <Override PartName="/ppt/slides/slide661.xml" ContentType="application/vnd.openxmlformats-officedocument.presentationml.slide+xml"/>
  <Override PartName="/ppt/slides/slide662.xml" ContentType="application/vnd.openxmlformats-officedocument.presentationml.slide+xml"/>
  <Override PartName="/ppt/slides/slide663.xml" ContentType="application/vnd.openxmlformats-officedocument.presentationml.slide+xml"/>
  <Override PartName="/ppt/slides/slide664.xml" ContentType="application/vnd.openxmlformats-officedocument.presentationml.slide+xml"/>
  <Override PartName="/ppt/slides/slide665.xml" ContentType="application/vnd.openxmlformats-officedocument.presentationml.slide+xml"/>
  <Override PartName="/ppt/slides/slide666.xml" ContentType="application/vnd.openxmlformats-officedocument.presentationml.slide+xml"/>
  <Override PartName="/ppt/slides/slide667.xml" ContentType="application/vnd.openxmlformats-officedocument.presentationml.slide+xml"/>
  <Override PartName="/ppt/slides/slide668.xml" ContentType="application/vnd.openxmlformats-officedocument.presentationml.slide+xml"/>
  <Override PartName="/ppt/slides/slide669.xml" ContentType="application/vnd.openxmlformats-officedocument.presentationml.slide+xml"/>
  <Override PartName="/ppt/slides/slide67.xml" ContentType="application/vnd.openxmlformats-officedocument.presentationml.slide+xml"/>
  <Override PartName="/ppt/slides/slide670.xml" ContentType="application/vnd.openxmlformats-officedocument.presentationml.slide+xml"/>
  <Override PartName="/ppt/slides/slide671.xml" ContentType="application/vnd.openxmlformats-officedocument.presentationml.slide+xml"/>
  <Override PartName="/ppt/slides/slide672.xml" ContentType="application/vnd.openxmlformats-officedocument.presentationml.slide+xml"/>
  <Override PartName="/ppt/slides/slide673.xml" ContentType="application/vnd.openxmlformats-officedocument.presentationml.slide+xml"/>
  <Override PartName="/ppt/slides/slide674.xml" ContentType="application/vnd.openxmlformats-officedocument.presentationml.slide+xml"/>
  <Override PartName="/ppt/slides/slide675.xml" ContentType="application/vnd.openxmlformats-officedocument.presentationml.slide+xml"/>
  <Override PartName="/ppt/slides/slide676.xml" ContentType="application/vnd.openxmlformats-officedocument.presentationml.slide+xml"/>
  <Override PartName="/ppt/slides/slide677.xml" ContentType="application/vnd.openxmlformats-officedocument.presentationml.slide+xml"/>
  <Override PartName="/ppt/slides/slide678.xml" ContentType="application/vnd.openxmlformats-officedocument.presentationml.slide+xml"/>
  <Override PartName="/ppt/slides/slide679.xml" ContentType="application/vnd.openxmlformats-officedocument.presentationml.slide+xml"/>
  <Override PartName="/ppt/slides/slide68.xml" ContentType="application/vnd.openxmlformats-officedocument.presentationml.slide+xml"/>
  <Override PartName="/ppt/slides/slide680.xml" ContentType="application/vnd.openxmlformats-officedocument.presentationml.slide+xml"/>
  <Override PartName="/ppt/slides/slide681.xml" ContentType="application/vnd.openxmlformats-officedocument.presentationml.slide+xml"/>
  <Override PartName="/ppt/slides/slide682.xml" ContentType="application/vnd.openxmlformats-officedocument.presentationml.slide+xml"/>
  <Override PartName="/ppt/slides/slide683.xml" ContentType="application/vnd.openxmlformats-officedocument.presentationml.slide+xml"/>
  <Override PartName="/ppt/slides/slide684.xml" ContentType="application/vnd.openxmlformats-officedocument.presentationml.slide+xml"/>
  <Override PartName="/ppt/slides/slide685.xml" ContentType="application/vnd.openxmlformats-officedocument.presentationml.slide+xml"/>
  <Override PartName="/ppt/slides/slide686.xml" ContentType="application/vnd.openxmlformats-officedocument.presentationml.slide+xml"/>
  <Override PartName="/ppt/slides/slide687.xml" ContentType="application/vnd.openxmlformats-officedocument.presentationml.slide+xml"/>
  <Override PartName="/ppt/slides/slide688.xml" ContentType="application/vnd.openxmlformats-officedocument.presentationml.slide+xml"/>
  <Override PartName="/ppt/slides/slide689.xml" ContentType="application/vnd.openxmlformats-officedocument.presentationml.slide+xml"/>
  <Override PartName="/ppt/slides/slide69.xml" ContentType="application/vnd.openxmlformats-officedocument.presentationml.slide+xml"/>
  <Override PartName="/ppt/slides/slide690.xml" ContentType="application/vnd.openxmlformats-officedocument.presentationml.slide+xml"/>
  <Override PartName="/ppt/slides/slide691.xml" ContentType="application/vnd.openxmlformats-officedocument.presentationml.slide+xml"/>
  <Override PartName="/ppt/slides/slide692.xml" ContentType="application/vnd.openxmlformats-officedocument.presentationml.slide+xml"/>
  <Override PartName="/ppt/slides/slide693.xml" ContentType="application/vnd.openxmlformats-officedocument.presentationml.slide+xml"/>
  <Override PartName="/ppt/slides/slide694.xml" ContentType="application/vnd.openxmlformats-officedocument.presentationml.slide+xml"/>
  <Override PartName="/ppt/slides/slide695.xml" ContentType="application/vnd.openxmlformats-officedocument.presentationml.slide+xml"/>
  <Override PartName="/ppt/slides/slide696.xml" ContentType="application/vnd.openxmlformats-officedocument.presentationml.slide+xml"/>
  <Override PartName="/ppt/slides/slide697.xml" ContentType="application/vnd.openxmlformats-officedocument.presentationml.slide+xml"/>
  <Override PartName="/ppt/slides/slide698.xml" ContentType="application/vnd.openxmlformats-officedocument.presentationml.slide+xml"/>
  <Override PartName="/ppt/slides/slide69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00.xml" ContentType="application/vnd.openxmlformats-officedocument.presentationml.slide+xml"/>
  <Override PartName="/ppt/slides/slide701.xml" ContentType="application/vnd.openxmlformats-officedocument.presentationml.slide+xml"/>
  <Override PartName="/ppt/slides/slide702.xml" ContentType="application/vnd.openxmlformats-officedocument.presentationml.slide+xml"/>
  <Override PartName="/ppt/slides/slide703.xml" ContentType="application/vnd.openxmlformats-officedocument.presentationml.slide+xml"/>
  <Override PartName="/ppt/slides/slide704.xml" ContentType="application/vnd.openxmlformats-officedocument.presentationml.slide+xml"/>
  <Override PartName="/ppt/slides/slide705.xml" ContentType="application/vnd.openxmlformats-officedocument.presentationml.slide+xml"/>
  <Override PartName="/ppt/slides/slide706.xml" ContentType="application/vnd.openxmlformats-officedocument.presentationml.slide+xml"/>
  <Override PartName="/ppt/slides/slide707.xml" ContentType="application/vnd.openxmlformats-officedocument.presentationml.slide+xml"/>
  <Override PartName="/ppt/slides/slide708.xml" ContentType="application/vnd.openxmlformats-officedocument.presentationml.slide+xml"/>
  <Override PartName="/ppt/slides/slide709.xml" ContentType="application/vnd.openxmlformats-officedocument.presentationml.slide+xml"/>
  <Override PartName="/ppt/slides/slide71.xml" ContentType="application/vnd.openxmlformats-officedocument.presentationml.slide+xml"/>
  <Override PartName="/ppt/slides/slide710.xml" ContentType="application/vnd.openxmlformats-officedocument.presentationml.slide+xml"/>
  <Override PartName="/ppt/slides/slide711.xml" ContentType="application/vnd.openxmlformats-officedocument.presentationml.slide+xml"/>
  <Override PartName="/ppt/slides/slide712.xml" ContentType="application/vnd.openxmlformats-officedocument.presentationml.slide+xml"/>
  <Override PartName="/ppt/slides/slide713.xml" ContentType="application/vnd.openxmlformats-officedocument.presentationml.slide+xml"/>
  <Override PartName="/ppt/slides/slide714.xml" ContentType="application/vnd.openxmlformats-officedocument.presentationml.slide+xml"/>
  <Override PartName="/ppt/slides/slide715.xml" ContentType="application/vnd.openxmlformats-officedocument.presentationml.slide+xml"/>
  <Override PartName="/ppt/slides/slide716.xml" ContentType="application/vnd.openxmlformats-officedocument.presentationml.slide+xml"/>
  <Override PartName="/ppt/slides/slide717.xml" ContentType="application/vnd.openxmlformats-officedocument.presentationml.slide+xml"/>
  <Override PartName="/ppt/slides/slide718.xml" ContentType="application/vnd.openxmlformats-officedocument.presentationml.slide+xml"/>
  <Override PartName="/ppt/slides/slide719.xml" ContentType="application/vnd.openxmlformats-officedocument.presentationml.slide+xml"/>
  <Override PartName="/ppt/slides/slide72.xml" ContentType="application/vnd.openxmlformats-officedocument.presentationml.slide+xml"/>
  <Override PartName="/ppt/slides/slide720.xml" ContentType="application/vnd.openxmlformats-officedocument.presentationml.slide+xml"/>
  <Override PartName="/ppt/slides/slide721.xml" ContentType="application/vnd.openxmlformats-officedocument.presentationml.slide+xml"/>
  <Override PartName="/ppt/slides/slide722.xml" ContentType="application/vnd.openxmlformats-officedocument.presentationml.slide+xml"/>
  <Override PartName="/ppt/slides/slide723.xml" ContentType="application/vnd.openxmlformats-officedocument.presentationml.slide+xml"/>
  <Override PartName="/ppt/slides/slide724.xml" ContentType="application/vnd.openxmlformats-officedocument.presentationml.slide+xml"/>
  <Override PartName="/ppt/slides/slide725.xml" ContentType="application/vnd.openxmlformats-officedocument.presentationml.slide+xml"/>
  <Override PartName="/ppt/slides/slide726.xml" ContentType="application/vnd.openxmlformats-officedocument.presentationml.slide+xml"/>
  <Override PartName="/ppt/slides/slide727.xml" ContentType="application/vnd.openxmlformats-officedocument.presentationml.slide+xml"/>
  <Override PartName="/ppt/slides/slide728.xml" ContentType="application/vnd.openxmlformats-officedocument.presentationml.slide+xml"/>
  <Override PartName="/ppt/slides/slide729.xml" ContentType="application/vnd.openxmlformats-officedocument.presentationml.slide+xml"/>
  <Override PartName="/ppt/slides/slide73.xml" ContentType="application/vnd.openxmlformats-officedocument.presentationml.slide+xml"/>
  <Override PartName="/ppt/slides/slide730.xml" ContentType="application/vnd.openxmlformats-officedocument.presentationml.slide+xml"/>
  <Override PartName="/ppt/slides/slide731.xml" ContentType="application/vnd.openxmlformats-officedocument.presentationml.slide+xml"/>
  <Override PartName="/ppt/slides/slide732.xml" ContentType="application/vnd.openxmlformats-officedocument.presentationml.slide+xml"/>
  <Override PartName="/ppt/slides/slide733.xml" ContentType="application/vnd.openxmlformats-officedocument.presentationml.slide+xml"/>
  <Override PartName="/ppt/slides/slide734.xml" ContentType="application/vnd.openxmlformats-officedocument.presentationml.slide+xml"/>
  <Override PartName="/ppt/slides/slide735.xml" ContentType="application/vnd.openxmlformats-officedocument.presentationml.slide+xml"/>
  <Override PartName="/ppt/slides/slide736.xml" ContentType="application/vnd.openxmlformats-officedocument.presentationml.slide+xml"/>
  <Override PartName="/ppt/slides/slide737.xml" ContentType="application/vnd.openxmlformats-officedocument.presentationml.slide+xml"/>
  <Override PartName="/ppt/slides/slide738.xml" ContentType="application/vnd.openxmlformats-officedocument.presentationml.slide+xml"/>
  <Override PartName="/ppt/slides/slide739.xml" ContentType="application/vnd.openxmlformats-officedocument.presentationml.slide+xml"/>
  <Override PartName="/ppt/slides/slide74.xml" ContentType="application/vnd.openxmlformats-officedocument.presentationml.slide+xml"/>
  <Override PartName="/ppt/slides/slide740.xml" ContentType="application/vnd.openxmlformats-officedocument.presentationml.slide+xml"/>
  <Override PartName="/ppt/slides/slide741.xml" ContentType="application/vnd.openxmlformats-officedocument.presentationml.slide+xml"/>
  <Override PartName="/ppt/slides/slide742.xml" ContentType="application/vnd.openxmlformats-officedocument.presentationml.slide+xml"/>
  <Override PartName="/ppt/slides/slide743.xml" ContentType="application/vnd.openxmlformats-officedocument.presentationml.slide+xml"/>
  <Override PartName="/ppt/slides/slide744.xml" ContentType="application/vnd.openxmlformats-officedocument.presentationml.slide+xml"/>
  <Override PartName="/ppt/slides/slide745.xml" ContentType="application/vnd.openxmlformats-officedocument.presentationml.slide+xml"/>
  <Override PartName="/ppt/slides/slide746.xml" ContentType="application/vnd.openxmlformats-officedocument.presentationml.slide+xml"/>
  <Override PartName="/ppt/slides/slide747.xml" ContentType="application/vnd.openxmlformats-officedocument.presentationml.slide+xml"/>
  <Override PartName="/ppt/slides/slide748.xml" ContentType="application/vnd.openxmlformats-officedocument.presentationml.slide+xml"/>
  <Override PartName="/ppt/slides/slide749.xml" ContentType="application/vnd.openxmlformats-officedocument.presentationml.slide+xml"/>
  <Override PartName="/ppt/slides/slide75.xml" ContentType="application/vnd.openxmlformats-officedocument.presentationml.slide+xml"/>
  <Override PartName="/ppt/slides/slide750.xml" ContentType="application/vnd.openxmlformats-officedocument.presentationml.slide+xml"/>
  <Override PartName="/ppt/slides/slide751.xml" ContentType="application/vnd.openxmlformats-officedocument.presentationml.slide+xml"/>
  <Override PartName="/ppt/slides/slide752.xml" ContentType="application/vnd.openxmlformats-officedocument.presentationml.slide+xml"/>
  <Override PartName="/ppt/slides/slide753.xml" ContentType="application/vnd.openxmlformats-officedocument.presentationml.slide+xml"/>
  <Override PartName="/ppt/slides/slide754.xml" ContentType="application/vnd.openxmlformats-officedocument.presentationml.slide+xml"/>
  <Override PartName="/ppt/slides/slide755.xml" ContentType="application/vnd.openxmlformats-officedocument.presentationml.slide+xml"/>
  <Override PartName="/ppt/slides/slide756.xml" ContentType="application/vnd.openxmlformats-officedocument.presentationml.slide+xml"/>
  <Override PartName="/ppt/slides/slide757.xml" ContentType="application/vnd.openxmlformats-officedocument.presentationml.slide+xml"/>
  <Override PartName="/ppt/slides/slide758.xml" ContentType="application/vnd.openxmlformats-officedocument.presentationml.slide+xml"/>
  <Override PartName="/ppt/slides/slide759.xml" ContentType="application/vnd.openxmlformats-officedocument.presentationml.slide+xml"/>
  <Override PartName="/ppt/slides/slide76.xml" ContentType="application/vnd.openxmlformats-officedocument.presentationml.slide+xml"/>
  <Override PartName="/ppt/slides/slide760.xml" ContentType="application/vnd.openxmlformats-officedocument.presentationml.slide+xml"/>
  <Override PartName="/ppt/slides/slide761.xml" ContentType="application/vnd.openxmlformats-officedocument.presentationml.slide+xml"/>
  <Override PartName="/ppt/slides/slide762.xml" ContentType="application/vnd.openxmlformats-officedocument.presentationml.slide+xml"/>
  <Override PartName="/ppt/slides/slide763.xml" ContentType="application/vnd.openxmlformats-officedocument.presentationml.slide+xml"/>
  <Override PartName="/ppt/slides/slide764.xml" ContentType="application/vnd.openxmlformats-officedocument.presentationml.slide+xml"/>
  <Override PartName="/ppt/slides/slide765.xml" ContentType="application/vnd.openxmlformats-officedocument.presentationml.slide+xml"/>
  <Override PartName="/ppt/slides/slide766.xml" ContentType="application/vnd.openxmlformats-officedocument.presentationml.slide+xml"/>
  <Override PartName="/ppt/slides/slide767.xml" ContentType="application/vnd.openxmlformats-officedocument.presentationml.slide+xml"/>
  <Override PartName="/ppt/slides/slide768.xml" ContentType="application/vnd.openxmlformats-officedocument.presentationml.slide+xml"/>
  <Override PartName="/ppt/slides/slide769.xml" ContentType="application/vnd.openxmlformats-officedocument.presentationml.slide+xml"/>
  <Override PartName="/ppt/slides/slide77.xml" ContentType="application/vnd.openxmlformats-officedocument.presentationml.slide+xml"/>
  <Override PartName="/ppt/slides/slide770.xml" ContentType="application/vnd.openxmlformats-officedocument.presentationml.slide+xml"/>
  <Override PartName="/ppt/slides/slide771.xml" ContentType="application/vnd.openxmlformats-officedocument.presentationml.slide+xml"/>
  <Override PartName="/ppt/slides/slide772.xml" ContentType="application/vnd.openxmlformats-officedocument.presentationml.slide+xml"/>
  <Override PartName="/ppt/slides/slide773.xml" ContentType="application/vnd.openxmlformats-officedocument.presentationml.slide+xml"/>
  <Override PartName="/ppt/slides/slide774.xml" ContentType="application/vnd.openxmlformats-officedocument.presentationml.slide+xml"/>
  <Override PartName="/ppt/slides/slide775.xml" ContentType="application/vnd.openxmlformats-officedocument.presentationml.slide+xml"/>
  <Override PartName="/ppt/slides/slide776.xml" ContentType="application/vnd.openxmlformats-officedocument.presentationml.slide+xml"/>
  <Override PartName="/ppt/slides/slide777.xml" ContentType="application/vnd.openxmlformats-officedocument.presentationml.slide+xml"/>
  <Override PartName="/ppt/slides/slide778.xml" ContentType="application/vnd.openxmlformats-officedocument.presentationml.slide+xml"/>
  <Override PartName="/ppt/slides/slide779.xml" ContentType="application/vnd.openxmlformats-officedocument.presentationml.slide+xml"/>
  <Override PartName="/ppt/slides/slide78.xml" ContentType="application/vnd.openxmlformats-officedocument.presentationml.slide+xml"/>
  <Override PartName="/ppt/slides/slide780.xml" ContentType="application/vnd.openxmlformats-officedocument.presentationml.slide+xml"/>
  <Override PartName="/ppt/slides/slide781.xml" ContentType="application/vnd.openxmlformats-officedocument.presentationml.slide+xml"/>
  <Override PartName="/ppt/slides/slide782.xml" ContentType="application/vnd.openxmlformats-officedocument.presentationml.slide+xml"/>
  <Override PartName="/ppt/slides/slide783.xml" ContentType="application/vnd.openxmlformats-officedocument.presentationml.slide+xml"/>
  <Override PartName="/ppt/slides/slide784.xml" ContentType="application/vnd.openxmlformats-officedocument.presentationml.slide+xml"/>
  <Override PartName="/ppt/slides/slide785.xml" ContentType="application/vnd.openxmlformats-officedocument.presentationml.slide+xml"/>
  <Override PartName="/ppt/slides/slide786.xml" ContentType="application/vnd.openxmlformats-officedocument.presentationml.slide+xml"/>
  <Override PartName="/ppt/slides/slide787.xml" ContentType="application/vnd.openxmlformats-officedocument.presentationml.slide+xml"/>
  <Override PartName="/ppt/slides/slide788.xml" ContentType="application/vnd.openxmlformats-officedocument.presentationml.slide+xml"/>
  <Override PartName="/ppt/slides/slide789.xml" ContentType="application/vnd.openxmlformats-officedocument.presentationml.slide+xml"/>
  <Override PartName="/ppt/slides/slide79.xml" ContentType="application/vnd.openxmlformats-officedocument.presentationml.slide+xml"/>
  <Override PartName="/ppt/slides/slide790.xml" ContentType="application/vnd.openxmlformats-officedocument.presentationml.slide+xml"/>
  <Override PartName="/ppt/slides/slide791.xml" ContentType="application/vnd.openxmlformats-officedocument.presentationml.slide+xml"/>
  <Override PartName="/ppt/slides/slide792.xml" ContentType="application/vnd.openxmlformats-officedocument.presentationml.slide+xml"/>
  <Override PartName="/ppt/slides/slide793.xml" ContentType="application/vnd.openxmlformats-officedocument.presentationml.slide+xml"/>
  <Override PartName="/ppt/slides/slide794.xml" ContentType="application/vnd.openxmlformats-officedocument.presentationml.slide+xml"/>
  <Override PartName="/ppt/slides/slide795.xml" ContentType="application/vnd.openxmlformats-officedocument.presentationml.slide+xml"/>
  <Override PartName="/ppt/slides/slide796.xml" ContentType="application/vnd.openxmlformats-officedocument.presentationml.slide+xml"/>
  <Override PartName="/ppt/slides/slide797.xml" ContentType="application/vnd.openxmlformats-officedocument.presentationml.slide+xml"/>
  <Override PartName="/ppt/slides/slide798.xml" ContentType="application/vnd.openxmlformats-officedocument.presentationml.slide+xml"/>
  <Override PartName="/ppt/slides/slide79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00.xml" ContentType="application/vnd.openxmlformats-officedocument.presentationml.slide+xml"/>
  <Override PartName="/ppt/slides/slide801.xml" ContentType="application/vnd.openxmlformats-officedocument.presentationml.slide+xml"/>
  <Override PartName="/ppt/slides/slide802.xml" ContentType="application/vnd.openxmlformats-officedocument.presentationml.slide+xml"/>
  <Override PartName="/ppt/slides/slide803.xml" ContentType="application/vnd.openxmlformats-officedocument.presentationml.slide+xml"/>
  <Override PartName="/ppt/slides/slide804.xml" ContentType="application/vnd.openxmlformats-officedocument.presentationml.slide+xml"/>
  <Override PartName="/ppt/slides/slide805.xml" ContentType="application/vnd.openxmlformats-officedocument.presentationml.slide+xml"/>
  <Override PartName="/ppt/slides/slide806.xml" ContentType="application/vnd.openxmlformats-officedocument.presentationml.slide+xml"/>
  <Override PartName="/ppt/slides/slide807.xml" ContentType="application/vnd.openxmlformats-officedocument.presentationml.slide+xml"/>
  <Override PartName="/ppt/slides/slide808.xml" ContentType="application/vnd.openxmlformats-officedocument.presentationml.slide+xml"/>
  <Override PartName="/ppt/slides/slide809.xml" ContentType="application/vnd.openxmlformats-officedocument.presentationml.slide+xml"/>
  <Override PartName="/ppt/slides/slide81.xml" ContentType="application/vnd.openxmlformats-officedocument.presentationml.slide+xml"/>
  <Override PartName="/ppt/slides/slide810.xml" ContentType="application/vnd.openxmlformats-officedocument.presentationml.slide+xml"/>
  <Override PartName="/ppt/slides/slide811.xml" ContentType="application/vnd.openxmlformats-officedocument.presentationml.slide+xml"/>
  <Override PartName="/ppt/slides/slide812.xml" ContentType="application/vnd.openxmlformats-officedocument.presentationml.slide+xml"/>
  <Override PartName="/ppt/slides/slide813.xml" ContentType="application/vnd.openxmlformats-officedocument.presentationml.slide+xml"/>
  <Override PartName="/ppt/slides/slide814.xml" ContentType="application/vnd.openxmlformats-officedocument.presentationml.slide+xml"/>
  <Override PartName="/ppt/slides/slide815.xml" ContentType="application/vnd.openxmlformats-officedocument.presentationml.slide+xml"/>
  <Override PartName="/ppt/slides/slide816.xml" ContentType="application/vnd.openxmlformats-officedocument.presentationml.slide+xml"/>
  <Override PartName="/ppt/slides/slide817.xml" ContentType="application/vnd.openxmlformats-officedocument.presentationml.slide+xml"/>
  <Override PartName="/ppt/slides/slide818.xml" ContentType="application/vnd.openxmlformats-officedocument.presentationml.slide+xml"/>
  <Override PartName="/ppt/slides/slide819.xml" ContentType="application/vnd.openxmlformats-officedocument.presentationml.slide+xml"/>
  <Override PartName="/ppt/slides/slide82.xml" ContentType="application/vnd.openxmlformats-officedocument.presentationml.slide+xml"/>
  <Override PartName="/ppt/slides/slide820.xml" ContentType="application/vnd.openxmlformats-officedocument.presentationml.slide+xml"/>
  <Override PartName="/ppt/slides/slide821.xml" ContentType="application/vnd.openxmlformats-officedocument.presentationml.slide+xml"/>
  <Override PartName="/ppt/slides/slide822.xml" ContentType="application/vnd.openxmlformats-officedocument.presentationml.slide+xml"/>
  <Override PartName="/ppt/slides/slide823.xml" ContentType="application/vnd.openxmlformats-officedocument.presentationml.slide+xml"/>
  <Override PartName="/ppt/slides/slide824.xml" ContentType="application/vnd.openxmlformats-officedocument.presentationml.slide+xml"/>
  <Override PartName="/ppt/slides/slide825.xml" ContentType="application/vnd.openxmlformats-officedocument.presentationml.slide+xml"/>
  <Override PartName="/ppt/slides/slide826.xml" ContentType="application/vnd.openxmlformats-officedocument.presentationml.slide+xml"/>
  <Override PartName="/ppt/slides/slide827.xml" ContentType="application/vnd.openxmlformats-officedocument.presentationml.slide+xml"/>
  <Override PartName="/ppt/slides/slide828.xml" ContentType="application/vnd.openxmlformats-officedocument.presentationml.slide+xml"/>
  <Override PartName="/ppt/slides/slide829.xml" ContentType="application/vnd.openxmlformats-officedocument.presentationml.slide+xml"/>
  <Override PartName="/ppt/slides/slide83.xml" ContentType="application/vnd.openxmlformats-officedocument.presentationml.slide+xml"/>
  <Override PartName="/ppt/slides/slide830.xml" ContentType="application/vnd.openxmlformats-officedocument.presentationml.slide+xml"/>
  <Override PartName="/ppt/slides/slide831.xml" ContentType="application/vnd.openxmlformats-officedocument.presentationml.slide+xml"/>
  <Override PartName="/ppt/slides/slide832.xml" ContentType="application/vnd.openxmlformats-officedocument.presentationml.slide+xml"/>
  <Override PartName="/ppt/slides/slide833.xml" ContentType="application/vnd.openxmlformats-officedocument.presentationml.slide+xml"/>
  <Override PartName="/ppt/slides/slide834.xml" ContentType="application/vnd.openxmlformats-officedocument.presentationml.slide+xml"/>
  <Override PartName="/ppt/slides/slide835.xml" ContentType="application/vnd.openxmlformats-officedocument.presentationml.slide+xml"/>
  <Override PartName="/ppt/slides/slide836.xml" ContentType="application/vnd.openxmlformats-officedocument.presentationml.slide+xml"/>
  <Override PartName="/ppt/slides/slide837.xml" ContentType="application/vnd.openxmlformats-officedocument.presentationml.slide+xml"/>
  <Override PartName="/ppt/slides/slide838.xml" ContentType="application/vnd.openxmlformats-officedocument.presentationml.slide+xml"/>
  <Override PartName="/ppt/slides/slide839.xml" ContentType="application/vnd.openxmlformats-officedocument.presentationml.slide+xml"/>
  <Override PartName="/ppt/slides/slide84.xml" ContentType="application/vnd.openxmlformats-officedocument.presentationml.slide+xml"/>
  <Override PartName="/ppt/slides/slide840.xml" ContentType="application/vnd.openxmlformats-officedocument.presentationml.slide+xml"/>
  <Override PartName="/ppt/slides/slide841.xml" ContentType="application/vnd.openxmlformats-officedocument.presentationml.slide+xml"/>
  <Override PartName="/ppt/slides/slide842.xml" ContentType="application/vnd.openxmlformats-officedocument.presentationml.slide+xml"/>
  <Override PartName="/ppt/slides/slide843.xml" ContentType="application/vnd.openxmlformats-officedocument.presentationml.slide+xml"/>
  <Override PartName="/ppt/slides/slide844.xml" ContentType="application/vnd.openxmlformats-officedocument.presentationml.slide+xml"/>
  <Override PartName="/ppt/slides/slide845.xml" ContentType="application/vnd.openxmlformats-officedocument.presentationml.slide+xml"/>
  <Override PartName="/ppt/slides/slide846.xml" ContentType="application/vnd.openxmlformats-officedocument.presentationml.slide+xml"/>
  <Override PartName="/ppt/slides/slide847.xml" ContentType="application/vnd.openxmlformats-officedocument.presentationml.slide+xml"/>
  <Override PartName="/ppt/slides/slide848.xml" ContentType="application/vnd.openxmlformats-officedocument.presentationml.slide+xml"/>
  <Override PartName="/ppt/slides/slide849.xml" ContentType="application/vnd.openxmlformats-officedocument.presentationml.slide+xml"/>
  <Override PartName="/ppt/slides/slide85.xml" ContentType="application/vnd.openxmlformats-officedocument.presentationml.slide+xml"/>
  <Override PartName="/ppt/slides/slide850.xml" ContentType="application/vnd.openxmlformats-officedocument.presentationml.slide+xml"/>
  <Override PartName="/ppt/slides/slide851.xml" ContentType="application/vnd.openxmlformats-officedocument.presentationml.slide+xml"/>
  <Override PartName="/ppt/slides/slide852.xml" ContentType="application/vnd.openxmlformats-officedocument.presentationml.slide+xml"/>
  <Override PartName="/ppt/slides/slide853.xml" ContentType="application/vnd.openxmlformats-officedocument.presentationml.slide+xml"/>
  <Override PartName="/ppt/slides/slide854.xml" ContentType="application/vnd.openxmlformats-officedocument.presentationml.slide+xml"/>
  <Override PartName="/ppt/slides/slide855.xml" ContentType="application/vnd.openxmlformats-officedocument.presentationml.slide+xml"/>
  <Override PartName="/ppt/slides/slide856.xml" ContentType="application/vnd.openxmlformats-officedocument.presentationml.slide+xml"/>
  <Override PartName="/ppt/slides/slide857.xml" ContentType="application/vnd.openxmlformats-officedocument.presentationml.slide+xml"/>
  <Override PartName="/ppt/slides/slide858.xml" ContentType="application/vnd.openxmlformats-officedocument.presentationml.slide+xml"/>
  <Override PartName="/ppt/slides/slide859.xml" ContentType="application/vnd.openxmlformats-officedocument.presentationml.slide+xml"/>
  <Override PartName="/ppt/slides/slide86.xml" ContentType="application/vnd.openxmlformats-officedocument.presentationml.slide+xml"/>
  <Override PartName="/ppt/slides/slide860.xml" ContentType="application/vnd.openxmlformats-officedocument.presentationml.slide+xml"/>
  <Override PartName="/ppt/slides/slide861.xml" ContentType="application/vnd.openxmlformats-officedocument.presentationml.slide+xml"/>
  <Override PartName="/ppt/slides/slide862.xml" ContentType="application/vnd.openxmlformats-officedocument.presentationml.slide+xml"/>
  <Override PartName="/ppt/slides/slide863.xml" ContentType="application/vnd.openxmlformats-officedocument.presentationml.slide+xml"/>
  <Override PartName="/ppt/slides/slide864.xml" ContentType="application/vnd.openxmlformats-officedocument.presentationml.slide+xml"/>
  <Override PartName="/ppt/slides/slide865.xml" ContentType="application/vnd.openxmlformats-officedocument.presentationml.slide+xml"/>
  <Override PartName="/ppt/slides/slide866.xml" ContentType="application/vnd.openxmlformats-officedocument.presentationml.slide+xml"/>
  <Override PartName="/ppt/slides/slide867.xml" ContentType="application/vnd.openxmlformats-officedocument.presentationml.slide+xml"/>
  <Override PartName="/ppt/slides/slide868.xml" ContentType="application/vnd.openxmlformats-officedocument.presentationml.slide+xml"/>
  <Override PartName="/ppt/slides/slide869.xml" ContentType="application/vnd.openxmlformats-officedocument.presentationml.slide+xml"/>
  <Override PartName="/ppt/slides/slide87.xml" ContentType="application/vnd.openxmlformats-officedocument.presentationml.slide+xml"/>
  <Override PartName="/ppt/slides/slide870.xml" ContentType="application/vnd.openxmlformats-officedocument.presentationml.slide+xml"/>
  <Override PartName="/ppt/slides/slide871.xml" ContentType="application/vnd.openxmlformats-officedocument.presentationml.slide+xml"/>
  <Override PartName="/ppt/slides/slide872.xml" ContentType="application/vnd.openxmlformats-officedocument.presentationml.slide+xml"/>
  <Override PartName="/ppt/slides/slide873.xml" ContentType="application/vnd.openxmlformats-officedocument.presentationml.slide+xml"/>
  <Override PartName="/ppt/slides/slide874.xml" ContentType="application/vnd.openxmlformats-officedocument.presentationml.slide+xml"/>
  <Override PartName="/ppt/slides/slide875.xml" ContentType="application/vnd.openxmlformats-officedocument.presentationml.slide+xml"/>
  <Override PartName="/ppt/slides/slide876.xml" ContentType="application/vnd.openxmlformats-officedocument.presentationml.slide+xml"/>
  <Override PartName="/ppt/slides/slide877.xml" ContentType="application/vnd.openxmlformats-officedocument.presentationml.slide+xml"/>
  <Override PartName="/ppt/slides/slide878.xml" ContentType="application/vnd.openxmlformats-officedocument.presentationml.slide+xml"/>
  <Override PartName="/ppt/slides/slide879.xml" ContentType="application/vnd.openxmlformats-officedocument.presentationml.slide+xml"/>
  <Override PartName="/ppt/slides/slide88.xml" ContentType="application/vnd.openxmlformats-officedocument.presentationml.slide+xml"/>
  <Override PartName="/ppt/slides/slide880.xml" ContentType="application/vnd.openxmlformats-officedocument.presentationml.slide+xml"/>
  <Override PartName="/ppt/slides/slide881.xml" ContentType="application/vnd.openxmlformats-officedocument.presentationml.slide+xml"/>
  <Override PartName="/ppt/slides/slide882.xml" ContentType="application/vnd.openxmlformats-officedocument.presentationml.slide+xml"/>
  <Override PartName="/ppt/slides/slide883.xml" ContentType="application/vnd.openxmlformats-officedocument.presentationml.slide+xml"/>
  <Override PartName="/ppt/slides/slide884.xml" ContentType="application/vnd.openxmlformats-officedocument.presentationml.slide+xml"/>
  <Override PartName="/ppt/slides/slide885.xml" ContentType="application/vnd.openxmlformats-officedocument.presentationml.slide+xml"/>
  <Override PartName="/ppt/slides/slide886.xml" ContentType="application/vnd.openxmlformats-officedocument.presentationml.slide+xml"/>
  <Override PartName="/ppt/slides/slide887.xml" ContentType="application/vnd.openxmlformats-officedocument.presentationml.slide+xml"/>
  <Override PartName="/ppt/slides/slide888.xml" ContentType="application/vnd.openxmlformats-officedocument.presentationml.slide+xml"/>
  <Override PartName="/ppt/slides/slide889.xml" ContentType="application/vnd.openxmlformats-officedocument.presentationml.slide+xml"/>
  <Override PartName="/ppt/slides/slide89.xml" ContentType="application/vnd.openxmlformats-officedocument.presentationml.slide+xml"/>
  <Override PartName="/ppt/slides/slide890.xml" ContentType="application/vnd.openxmlformats-officedocument.presentationml.slide+xml"/>
  <Override PartName="/ppt/slides/slide891.xml" ContentType="application/vnd.openxmlformats-officedocument.presentationml.slide+xml"/>
  <Override PartName="/ppt/slides/slide892.xml" ContentType="application/vnd.openxmlformats-officedocument.presentationml.slide+xml"/>
  <Override PartName="/ppt/slides/slide893.xml" ContentType="application/vnd.openxmlformats-officedocument.presentationml.slide+xml"/>
  <Override PartName="/ppt/slides/slide894.xml" ContentType="application/vnd.openxmlformats-officedocument.presentationml.slide+xml"/>
  <Override PartName="/ppt/slides/slide895.xml" ContentType="application/vnd.openxmlformats-officedocument.presentationml.slide+xml"/>
  <Override PartName="/ppt/slides/slide896.xml" ContentType="application/vnd.openxmlformats-officedocument.presentationml.slide+xml"/>
  <Override PartName="/ppt/slides/slide897.xml" ContentType="application/vnd.openxmlformats-officedocument.presentationml.slide+xml"/>
  <Override PartName="/ppt/slides/slide898.xml" ContentType="application/vnd.openxmlformats-officedocument.presentationml.slide+xml"/>
  <Override PartName="/ppt/slides/slide89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00.xml" ContentType="application/vnd.openxmlformats-officedocument.presentationml.slide+xml"/>
  <Override PartName="/ppt/slides/slide901.xml" ContentType="application/vnd.openxmlformats-officedocument.presentationml.slide+xml"/>
  <Override PartName="/ppt/slides/slide902.xml" ContentType="application/vnd.openxmlformats-officedocument.presentationml.slide+xml"/>
  <Override PartName="/ppt/slides/slide903.xml" ContentType="application/vnd.openxmlformats-officedocument.presentationml.slide+xml"/>
  <Override PartName="/ppt/slides/slide904.xml" ContentType="application/vnd.openxmlformats-officedocument.presentationml.slide+xml"/>
  <Override PartName="/ppt/slides/slide905.xml" ContentType="application/vnd.openxmlformats-officedocument.presentationml.slide+xml"/>
  <Override PartName="/ppt/slides/slide906.xml" ContentType="application/vnd.openxmlformats-officedocument.presentationml.slide+xml"/>
  <Override PartName="/ppt/slides/slide907.xml" ContentType="application/vnd.openxmlformats-officedocument.presentationml.slide+xml"/>
  <Override PartName="/ppt/slides/slide908.xml" ContentType="application/vnd.openxmlformats-officedocument.presentationml.slide+xml"/>
  <Override PartName="/ppt/slides/slide909.xml" ContentType="application/vnd.openxmlformats-officedocument.presentationml.slide+xml"/>
  <Override PartName="/ppt/slides/slide91.xml" ContentType="application/vnd.openxmlformats-officedocument.presentationml.slide+xml"/>
  <Override PartName="/ppt/slides/slide910.xml" ContentType="application/vnd.openxmlformats-officedocument.presentationml.slide+xml"/>
  <Override PartName="/ppt/slides/slide911.xml" ContentType="application/vnd.openxmlformats-officedocument.presentationml.slide+xml"/>
  <Override PartName="/ppt/slides/slide912.xml" ContentType="application/vnd.openxmlformats-officedocument.presentationml.slide+xml"/>
  <Override PartName="/ppt/slides/slide913.xml" ContentType="application/vnd.openxmlformats-officedocument.presentationml.slide+xml"/>
  <Override PartName="/ppt/slides/slide914.xml" ContentType="application/vnd.openxmlformats-officedocument.presentationml.slide+xml"/>
  <Override PartName="/ppt/slides/slide915.xml" ContentType="application/vnd.openxmlformats-officedocument.presentationml.slide+xml"/>
  <Override PartName="/ppt/slides/slide916.xml" ContentType="application/vnd.openxmlformats-officedocument.presentationml.slide+xml"/>
  <Override PartName="/ppt/slides/slide917.xml" ContentType="application/vnd.openxmlformats-officedocument.presentationml.slide+xml"/>
  <Override PartName="/ppt/slides/slide918.xml" ContentType="application/vnd.openxmlformats-officedocument.presentationml.slide+xml"/>
  <Override PartName="/ppt/slides/slide919.xml" ContentType="application/vnd.openxmlformats-officedocument.presentationml.slide+xml"/>
  <Override PartName="/ppt/slides/slide92.xml" ContentType="application/vnd.openxmlformats-officedocument.presentationml.slide+xml"/>
  <Override PartName="/ppt/slides/slide920.xml" ContentType="application/vnd.openxmlformats-officedocument.presentationml.slide+xml"/>
  <Override PartName="/ppt/slides/slide921.xml" ContentType="application/vnd.openxmlformats-officedocument.presentationml.slide+xml"/>
  <Override PartName="/ppt/slides/slide922.xml" ContentType="application/vnd.openxmlformats-officedocument.presentationml.slide+xml"/>
  <Override PartName="/ppt/slides/slide923.xml" ContentType="application/vnd.openxmlformats-officedocument.presentationml.slide+xml"/>
  <Override PartName="/ppt/slides/slide924.xml" ContentType="application/vnd.openxmlformats-officedocument.presentationml.slide+xml"/>
  <Override PartName="/ppt/slides/slide925.xml" ContentType="application/vnd.openxmlformats-officedocument.presentationml.slide+xml"/>
  <Override PartName="/ppt/slides/slide926.xml" ContentType="application/vnd.openxmlformats-officedocument.presentationml.slide+xml"/>
  <Override PartName="/ppt/slides/slide927.xml" ContentType="application/vnd.openxmlformats-officedocument.presentationml.slide+xml"/>
  <Override PartName="/ppt/slides/slide928.xml" ContentType="application/vnd.openxmlformats-officedocument.presentationml.slide+xml"/>
  <Override PartName="/ppt/slides/slide929.xml" ContentType="application/vnd.openxmlformats-officedocument.presentationml.slide+xml"/>
  <Override PartName="/ppt/slides/slide93.xml" ContentType="application/vnd.openxmlformats-officedocument.presentationml.slide+xml"/>
  <Override PartName="/ppt/slides/slide930.xml" ContentType="application/vnd.openxmlformats-officedocument.presentationml.slide+xml"/>
  <Override PartName="/ppt/slides/slide931.xml" ContentType="application/vnd.openxmlformats-officedocument.presentationml.slide+xml"/>
  <Override PartName="/ppt/slides/slide932.xml" ContentType="application/vnd.openxmlformats-officedocument.presentationml.slide+xml"/>
  <Override PartName="/ppt/slides/slide933.xml" ContentType="application/vnd.openxmlformats-officedocument.presentationml.slide+xml"/>
  <Override PartName="/ppt/slides/slide934.xml" ContentType="application/vnd.openxmlformats-officedocument.presentationml.slide+xml"/>
  <Override PartName="/ppt/slides/slide935.xml" ContentType="application/vnd.openxmlformats-officedocument.presentationml.slide+xml"/>
  <Override PartName="/ppt/slides/slide936.xml" ContentType="application/vnd.openxmlformats-officedocument.presentationml.slide+xml"/>
  <Override PartName="/ppt/slides/slide937.xml" ContentType="application/vnd.openxmlformats-officedocument.presentationml.slide+xml"/>
  <Override PartName="/ppt/slides/slide938.xml" ContentType="application/vnd.openxmlformats-officedocument.presentationml.slide+xml"/>
  <Override PartName="/ppt/slides/slide939.xml" ContentType="application/vnd.openxmlformats-officedocument.presentationml.slide+xml"/>
  <Override PartName="/ppt/slides/slide94.xml" ContentType="application/vnd.openxmlformats-officedocument.presentationml.slide+xml"/>
  <Override PartName="/ppt/slides/slide940.xml" ContentType="application/vnd.openxmlformats-officedocument.presentationml.slide+xml"/>
  <Override PartName="/ppt/slides/slide941.xml" ContentType="application/vnd.openxmlformats-officedocument.presentationml.slide+xml"/>
  <Override PartName="/ppt/slides/slide942.xml" ContentType="application/vnd.openxmlformats-officedocument.presentationml.slide+xml"/>
  <Override PartName="/ppt/slides/slide943.xml" ContentType="application/vnd.openxmlformats-officedocument.presentationml.slide+xml"/>
  <Override PartName="/ppt/slides/slide944.xml" ContentType="application/vnd.openxmlformats-officedocument.presentationml.slide+xml"/>
  <Override PartName="/ppt/slides/slide945.xml" ContentType="application/vnd.openxmlformats-officedocument.presentationml.slide+xml"/>
  <Override PartName="/ppt/slides/slide946.xml" ContentType="application/vnd.openxmlformats-officedocument.presentationml.slide+xml"/>
  <Override PartName="/ppt/slides/slide947.xml" ContentType="application/vnd.openxmlformats-officedocument.presentationml.slide+xml"/>
  <Override PartName="/ppt/slides/slide948.xml" ContentType="application/vnd.openxmlformats-officedocument.presentationml.slide+xml"/>
  <Override PartName="/ppt/slides/slide949.xml" ContentType="application/vnd.openxmlformats-officedocument.presentationml.slide+xml"/>
  <Override PartName="/ppt/slides/slide95.xml" ContentType="application/vnd.openxmlformats-officedocument.presentationml.slide+xml"/>
  <Override PartName="/ppt/slides/slide950.xml" ContentType="application/vnd.openxmlformats-officedocument.presentationml.slide+xml"/>
  <Override PartName="/ppt/slides/slide951.xml" ContentType="application/vnd.openxmlformats-officedocument.presentationml.slide+xml"/>
  <Override PartName="/ppt/slides/slide952.xml" ContentType="application/vnd.openxmlformats-officedocument.presentationml.slide+xml"/>
  <Override PartName="/ppt/slides/slide953.xml" ContentType="application/vnd.openxmlformats-officedocument.presentationml.slide+xml"/>
  <Override PartName="/ppt/slides/slide954.xml" ContentType="application/vnd.openxmlformats-officedocument.presentationml.slide+xml"/>
  <Override PartName="/ppt/slides/slide955.xml" ContentType="application/vnd.openxmlformats-officedocument.presentationml.slide+xml"/>
  <Override PartName="/ppt/slides/slide956.xml" ContentType="application/vnd.openxmlformats-officedocument.presentationml.slide+xml"/>
  <Override PartName="/ppt/slides/slide957.xml" ContentType="application/vnd.openxmlformats-officedocument.presentationml.slide+xml"/>
  <Override PartName="/ppt/slides/slide958.xml" ContentType="application/vnd.openxmlformats-officedocument.presentationml.slide+xml"/>
  <Override PartName="/ppt/slides/slide959.xml" ContentType="application/vnd.openxmlformats-officedocument.presentationml.slide+xml"/>
  <Override PartName="/ppt/slides/slide96.xml" ContentType="application/vnd.openxmlformats-officedocument.presentationml.slide+xml"/>
  <Override PartName="/ppt/slides/slide960.xml" ContentType="application/vnd.openxmlformats-officedocument.presentationml.slide+xml"/>
  <Override PartName="/ppt/slides/slide961.xml" ContentType="application/vnd.openxmlformats-officedocument.presentationml.slide+xml"/>
  <Override PartName="/ppt/slides/slide962.xml" ContentType="application/vnd.openxmlformats-officedocument.presentationml.slide+xml"/>
  <Override PartName="/ppt/slides/slide963.xml" ContentType="application/vnd.openxmlformats-officedocument.presentationml.slide+xml"/>
  <Override PartName="/ppt/slides/slide964.xml" ContentType="application/vnd.openxmlformats-officedocument.presentationml.slide+xml"/>
  <Override PartName="/ppt/slides/slide965.xml" ContentType="application/vnd.openxmlformats-officedocument.presentationml.slide+xml"/>
  <Override PartName="/ppt/slides/slide966.xml" ContentType="application/vnd.openxmlformats-officedocument.presentationml.slide+xml"/>
  <Override PartName="/ppt/slides/slide967.xml" ContentType="application/vnd.openxmlformats-officedocument.presentationml.slide+xml"/>
  <Override PartName="/ppt/slides/slide968.xml" ContentType="application/vnd.openxmlformats-officedocument.presentationml.slide+xml"/>
  <Override PartName="/ppt/slides/slide969.xml" ContentType="application/vnd.openxmlformats-officedocument.presentationml.slide+xml"/>
  <Override PartName="/ppt/slides/slide97.xml" ContentType="application/vnd.openxmlformats-officedocument.presentationml.slide+xml"/>
  <Override PartName="/ppt/slides/slide970.xml" ContentType="application/vnd.openxmlformats-officedocument.presentationml.slide+xml"/>
  <Override PartName="/ppt/slides/slide971.xml" ContentType="application/vnd.openxmlformats-officedocument.presentationml.slide+xml"/>
  <Override PartName="/ppt/slides/slide972.xml" ContentType="application/vnd.openxmlformats-officedocument.presentationml.slide+xml"/>
  <Override PartName="/ppt/slides/slide973.xml" ContentType="application/vnd.openxmlformats-officedocument.presentationml.slide+xml"/>
  <Override PartName="/ppt/slides/slide974.xml" ContentType="application/vnd.openxmlformats-officedocument.presentationml.slide+xml"/>
  <Override PartName="/ppt/slides/slide975.xml" ContentType="application/vnd.openxmlformats-officedocument.presentationml.slide+xml"/>
  <Override PartName="/ppt/slides/slide976.xml" ContentType="application/vnd.openxmlformats-officedocument.presentationml.slide+xml"/>
  <Override PartName="/ppt/slides/slide977.xml" ContentType="application/vnd.openxmlformats-officedocument.presentationml.slide+xml"/>
  <Override PartName="/ppt/slides/slide978.xml" ContentType="application/vnd.openxmlformats-officedocument.presentationml.slide+xml"/>
  <Override PartName="/ppt/slides/slide979.xml" ContentType="application/vnd.openxmlformats-officedocument.presentationml.slide+xml"/>
  <Override PartName="/ppt/slides/slide98.xml" ContentType="application/vnd.openxmlformats-officedocument.presentationml.slide+xml"/>
  <Override PartName="/ppt/slides/slide980.xml" ContentType="application/vnd.openxmlformats-officedocument.presentationml.slide+xml"/>
  <Override PartName="/ppt/slides/slide981.xml" ContentType="application/vnd.openxmlformats-officedocument.presentationml.slide+xml"/>
  <Override PartName="/ppt/slides/slide982.xml" ContentType="application/vnd.openxmlformats-officedocument.presentationml.slide+xml"/>
  <Override PartName="/ppt/slides/slide983.xml" ContentType="application/vnd.openxmlformats-officedocument.presentationml.slide+xml"/>
  <Override PartName="/ppt/slides/slide984.xml" ContentType="application/vnd.openxmlformats-officedocument.presentationml.slide+xml"/>
  <Override PartName="/ppt/slides/slide985.xml" ContentType="application/vnd.openxmlformats-officedocument.presentationml.slide+xml"/>
  <Override PartName="/ppt/slides/slide986.xml" ContentType="application/vnd.openxmlformats-officedocument.presentationml.slide+xml"/>
  <Override PartName="/ppt/slides/slide987.xml" ContentType="application/vnd.openxmlformats-officedocument.presentationml.slide+xml"/>
  <Override PartName="/ppt/slides/slide988.xml" ContentType="application/vnd.openxmlformats-officedocument.presentationml.slide+xml"/>
  <Override PartName="/ppt/slides/slide989.xml" ContentType="application/vnd.openxmlformats-officedocument.presentationml.slide+xml"/>
  <Override PartName="/ppt/slides/slide99.xml" ContentType="application/vnd.openxmlformats-officedocument.presentationml.slide+xml"/>
  <Override PartName="/ppt/slides/slide990.xml" ContentType="application/vnd.openxmlformats-officedocument.presentationml.slide+xml"/>
  <Override PartName="/ppt/slides/slide991.xml" ContentType="application/vnd.openxmlformats-officedocument.presentationml.slide+xml"/>
  <Override PartName="/ppt/slides/slide992.xml" ContentType="application/vnd.openxmlformats-officedocument.presentationml.slide+xml"/>
  <Override PartName="/ppt/slides/slide993.xml" ContentType="application/vnd.openxmlformats-officedocument.presentationml.slide+xml"/>
  <Override PartName="/ppt/slides/slide994.xml" ContentType="application/vnd.openxmlformats-officedocument.presentationml.slide+xml"/>
  <Override PartName="/ppt/slides/slide995.xml" ContentType="application/vnd.openxmlformats-officedocument.presentationml.slide+xml"/>
  <Override PartName="/ppt/slides/slide996.xml" ContentType="application/vnd.openxmlformats-officedocument.presentationml.slide+xml"/>
  <Override PartName="/ppt/slides/slide997.xml" ContentType="application/vnd.openxmlformats-officedocument.presentationml.slide+xml"/>
  <Override PartName="/ppt/slides/slide998.xml" ContentType="application/vnd.openxmlformats-officedocument.presentationml.slide+xml"/>
  <Override PartName="/ppt/slides/slide9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  <p:sldId id="425" r:id="rId176"/>
    <p:sldId id="426" r:id="rId177"/>
    <p:sldId id="427" r:id="rId178"/>
    <p:sldId id="428" r:id="rId179"/>
    <p:sldId id="429" r:id="rId180"/>
    <p:sldId id="430" r:id="rId181"/>
    <p:sldId id="431" r:id="rId182"/>
    <p:sldId id="432" r:id="rId183"/>
    <p:sldId id="433" r:id="rId184"/>
    <p:sldId id="434" r:id="rId185"/>
    <p:sldId id="435" r:id="rId186"/>
    <p:sldId id="436" r:id="rId187"/>
    <p:sldId id="437" r:id="rId188"/>
    <p:sldId id="438" r:id="rId189"/>
    <p:sldId id="439" r:id="rId190"/>
    <p:sldId id="440" r:id="rId191"/>
    <p:sldId id="441" r:id="rId192"/>
    <p:sldId id="442" r:id="rId193"/>
    <p:sldId id="443" r:id="rId194"/>
    <p:sldId id="444" r:id="rId195"/>
    <p:sldId id="445" r:id="rId196"/>
    <p:sldId id="446" r:id="rId197"/>
    <p:sldId id="447" r:id="rId198"/>
    <p:sldId id="448" r:id="rId199"/>
    <p:sldId id="449" r:id="rId200"/>
    <p:sldId id="450" r:id="rId201"/>
    <p:sldId id="451" r:id="rId202"/>
    <p:sldId id="452" r:id="rId203"/>
    <p:sldId id="453" r:id="rId204"/>
    <p:sldId id="454" r:id="rId205"/>
    <p:sldId id="455" r:id="rId206"/>
    <p:sldId id="456" r:id="rId207"/>
    <p:sldId id="457" r:id="rId208"/>
    <p:sldId id="458" r:id="rId209"/>
    <p:sldId id="459" r:id="rId210"/>
    <p:sldId id="460" r:id="rId211"/>
    <p:sldId id="461" r:id="rId212"/>
    <p:sldId id="462" r:id="rId213"/>
    <p:sldId id="463" r:id="rId214"/>
    <p:sldId id="464" r:id="rId215"/>
    <p:sldId id="465" r:id="rId216"/>
    <p:sldId id="466" r:id="rId217"/>
    <p:sldId id="467" r:id="rId218"/>
    <p:sldId id="468" r:id="rId219"/>
    <p:sldId id="469" r:id="rId220"/>
    <p:sldId id="470" r:id="rId221"/>
    <p:sldId id="471" r:id="rId222"/>
    <p:sldId id="472" r:id="rId223"/>
    <p:sldId id="473" r:id="rId224"/>
    <p:sldId id="474" r:id="rId225"/>
    <p:sldId id="475" r:id="rId226"/>
    <p:sldId id="476" r:id="rId227"/>
    <p:sldId id="477" r:id="rId228"/>
    <p:sldId id="478" r:id="rId229"/>
    <p:sldId id="479" r:id="rId230"/>
    <p:sldId id="480" r:id="rId231"/>
    <p:sldId id="481" r:id="rId232"/>
    <p:sldId id="482" r:id="rId233"/>
    <p:sldId id="483" r:id="rId234"/>
    <p:sldId id="484" r:id="rId235"/>
    <p:sldId id="485" r:id="rId236"/>
    <p:sldId id="486" r:id="rId237"/>
    <p:sldId id="487" r:id="rId238"/>
    <p:sldId id="488" r:id="rId239"/>
    <p:sldId id="489" r:id="rId240"/>
    <p:sldId id="490" r:id="rId241"/>
    <p:sldId id="491" r:id="rId242"/>
    <p:sldId id="492" r:id="rId243"/>
    <p:sldId id="493" r:id="rId244"/>
    <p:sldId id="494" r:id="rId245"/>
    <p:sldId id="495" r:id="rId246"/>
    <p:sldId id="496" r:id="rId247"/>
    <p:sldId id="497" r:id="rId248"/>
    <p:sldId id="498" r:id="rId249"/>
    <p:sldId id="499" r:id="rId250"/>
    <p:sldId id="500" r:id="rId251"/>
    <p:sldId id="501" r:id="rId252"/>
    <p:sldId id="502" r:id="rId253"/>
    <p:sldId id="503" r:id="rId254"/>
    <p:sldId id="504" r:id="rId255"/>
    <p:sldId id="505" r:id="rId256"/>
    <p:sldId id="506" r:id="rId257"/>
    <p:sldId id="507" r:id="rId258"/>
    <p:sldId id="508" r:id="rId259"/>
    <p:sldId id="509" r:id="rId260"/>
    <p:sldId id="510" r:id="rId261"/>
    <p:sldId id="511" r:id="rId262"/>
    <p:sldId id="512" r:id="rId263"/>
    <p:sldId id="513" r:id="rId264"/>
    <p:sldId id="514" r:id="rId265"/>
    <p:sldId id="515" r:id="rId266"/>
    <p:sldId id="516" r:id="rId267"/>
    <p:sldId id="517" r:id="rId268"/>
    <p:sldId id="518" r:id="rId269"/>
    <p:sldId id="519" r:id="rId270"/>
    <p:sldId id="520" r:id="rId271"/>
    <p:sldId id="521" r:id="rId272"/>
    <p:sldId id="522" r:id="rId273"/>
    <p:sldId id="523" r:id="rId274"/>
    <p:sldId id="524" r:id="rId275"/>
    <p:sldId id="525" r:id="rId276"/>
    <p:sldId id="526" r:id="rId277"/>
    <p:sldId id="527" r:id="rId278"/>
    <p:sldId id="528" r:id="rId279"/>
    <p:sldId id="529" r:id="rId280"/>
    <p:sldId id="530" r:id="rId281"/>
    <p:sldId id="531" r:id="rId282"/>
    <p:sldId id="532" r:id="rId283"/>
    <p:sldId id="533" r:id="rId284"/>
    <p:sldId id="534" r:id="rId285"/>
    <p:sldId id="535" r:id="rId286"/>
    <p:sldId id="536" r:id="rId287"/>
    <p:sldId id="537" r:id="rId288"/>
    <p:sldId id="538" r:id="rId289"/>
    <p:sldId id="539" r:id="rId290"/>
    <p:sldId id="540" r:id="rId291"/>
    <p:sldId id="541" r:id="rId292"/>
    <p:sldId id="542" r:id="rId293"/>
    <p:sldId id="543" r:id="rId294"/>
    <p:sldId id="544" r:id="rId295"/>
    <p:sldId id="545" r:id="rId296"/>
    <p:sldId id="546" r:id="rId297"/>
    <p:sldId id="547" r:id="rId298"/>
    <p:sldId id="548" r:id="rId299"/>
    <p:sldId id="549" r:id="rId300"/>
    <p:sldId id="550" r:id="rId301"/>
    <p:sldId id="551" r:id="rId302"/>
    <p:sldId id="552" r:id="rId303"/>
    <p:sldId id="553" r:id="rId304"/>
    <p:sldId id="554" r:id="rId305"/>
    <p:sldId id="555" r:id="rId306"/>
    <p:sldId id="556" r:id="rId307"/>
    <p:sldId id="557" r:id="rId308"/>
    <p:sldId id="558" r:id="rId309"/>
    <p:sldId id="559" r:id="rId310"/>
    <p:sldId id="560" r:id="rId311"/>
    <p:sldId id="561" r:id="rId312"/>
    <p:sldId id="562" r:id="rId313"/>
    <p:sldId id="563" r:id="rId314"/>
    <p:sldId id="564" r:id="rId315"/>
    <p:sldId id="565" r:id="rId316"/>
    <p:sldId id="566" r:id="rId317"/>
    <p:sldId id="567" r:id="rId318"/>
    <p:sldId id="568" r:id="rId319"/>
    <p:sldId id="569" r:id="rId320"/>
    <p:sldId id="570" r:id="rId321"/>
    <p:sldId id="571" r:id="rId322"/>
    <p:sldId id="572" r:id="rId323"/>
    <p:sldId id="573" r:id="rId324"/>
    <p:sldId id="574" r:id="rId325"/>
    <p:sldId id="575" r:id="rId326"/>
    <p:sldId id="576" r:id="rId327"/>
    <p:sldId id="577" r:id="rId328"/>
    <p:sldId id="578" r:id="rId329"/>
    <p:sldId id="579" r:id="rId330"/>
    <p:sldId id="580" r:id="rId331"/>
    <p:sldId id="581" r:id="rId332"/>
    <p:sldId id="582" r:id="rId333"/>
    <p:sldId id="583" r:id="rId334"/>
    <p:sldId id="584" r:id="rId335"/>
    <p:sldId id="585" r:id="rId336"/>
    <p:sldId id="586" r:id="rId337"/>
    <p:sldId id="587" r:id="rId338"/>
    <p:sldId id="588" r:id="rId339"/>
    <p:sldId id="589" r:id="rId340"/>
    <p:sldId id="590" r:id="rId341"/>
    <p:sldId id="591" r:id="rId342"/>
    <p:sldId id="592" r:id="rId343"/>
    <p:sldId id="593" r:id="rId344"/>
    <p:sldId id="594" r:id="rId345"/>
    <p:sldId id="595" r:id="rId346"/>
    <p:sldId id="596" r:id="rId347"/>
    <p:sldId id="597" r:id="rId348"/>
    <p:sldId id="598" r:id="rId349"/>
    <p:sldId id="599" r:id="rId350"/>
    <p:sldId id="600" r:id="rId351"/>
    <p:sldId id="601" r:id="rId352"/>
    <p:sldId id="602" r:id="rId353"/>
    <p:sldId id="603" r:id="rId354"/>
    <p:sldId id="604" r:id="rId355"/>
    <p:sldId id="605" r:id="rId356"/>
    <p:sldId id="606" r:id="rId357"/>
    <p:sldId id="607" r:id="rId358"/>
    <p:sldId id="608" r:id="rId359"/>
    <p:sldId id="609" r:id="rId360"/>
    <p:sldId id="610" r:id="rId361"/>
    <p:sldId id="611" r:id="rId362"/>
    <p:sldId id="612" r:id="rId363"/>
    <p:sldId id="613" r:id="rId364"/>
    <p:sldId id="614" r:id="rId365"/>
    <p:sldId id="615" r:id="rId366"/>
    <p:sldId id="616" r:id="rId367"/>
    <p:sldId id="617" r:id="rId368"/>
    <p:sldId id="618" r:id="rId369"/>
    <p:sldId id="619" r:id="rId370"/>
    <p:sldId id="620" r:id="rId371"/>
    <p:sldId id="621" r:id="rId372"/>
    <p:sldId id="622" r:id="rId373"/>
    <p:sldId id="623" r:id="rId374"/>
    <p:sldId id="624" r:id="rId375"/>
    <p:sldId id="625" r:id="rId376"/>
    <p:sldId id="626" r:id="rId377"/>
    <p:sldId id="627" r:id="rId378"/>
    <p:sldId id="628" r:id="rId379"/>
    <p:sldId id="629" r:id="rId380"/>
    <p:sldId id="630" r:id="rId381"/>
    <p:sldId id="631" r:id="rId382"/>
    <p:sldId id="632" r:id="rId383"/>
    <p:sldId id="633" r:id="rId384"/>
    <p:sldId id="634" r:id="rId385"/>
    <p:sldId id="635" r:id="rId386"/>
    <p:sldId id="636" r:id="rId387"/>
    <p:sldId id="637" r:id="rId388"/>
    <p:sldId id="638" r:id="rId389"/>
    <p:sldId id="639" r:id="rId390"/>
    <p:sldId id="640" r:id="rId391"/>
    <p:sldId id="641" r:id="rId392"/>
    <p:sldId id="642" r:id="rId393"/>
    <p:sldId id="643" r:id="rId394"/>
    <p:sldId id="644" r:id="rId395"/>
    <p:sldId id="645" r:id="rId396"/>
    <p:sldId id="646" r:id="rId397"/>
    <p:sldId id="647" r:id="rId398"/>
    <p:sldId id="648" r:id="rId399"/>
    <p:sldId id="649" r:id="rId400"/>
    <p:sldId id="650" r:id="rId401"/>
    <p:sldId id="651" r:id="rId402"/>
    <p:sldId id="652" r:id="rId403"/>
    <p:sldId id="653" r:id="rId404"/>
    <p:sldId id="654" r:id="rId405"/>
    <p:sldId id="655" r:id="rId406"/>
    <p:sldId id="656" r:id="rId407"/>
    <p:sldId id="657" r:id="rId408"/>
    <p:sldId id="658" r:id="rId409"/>
    <p:sldId id="659" r:id="rId410"/>
    <p:sldId id="660" r:id="rId411"/>
    <p:sldId id="661" r:id="rId412"/>
    <p:sldId id="662" r:id="rId413"/>
    <p:sldId id="663" r:id="rId414"/>
    <p:sldId id="664" r:id="rId415"/>
    <p:sldId id="665" r:id="rId416"/>
    <p:sldId id="666" r:id="rId417"/>
    <p:sldId id="667" r:id="rId418"/>
    <p:sldId id="668" r:id="rId419"/>
    <p:sldId id="669" r:id="rId420"/>
    <p:sldId id="670" r:id="rId421"/>
    <p:sldId id="671" r:id="rId422"/>
    <p:sldId id="672" r:id="rId423"/>
    <p:sldId id="673" r:id="rId424"/>
    <p:sldId id="674" r:id="rId425"/>
    <p:sldId id="675" r:id="rId426"/>
    <p:sldId id="676" r:id="rId427"/>
    <p:sldId id="677" r:id="rId428"/>
    <p:sldId id="678" r:id="rId429"/>
    <p:sldId id="679" r:id="rId430"/>
    <p:sldId id="680" r:id="rId431"/>
    <p:sldId id="681" r:id="rId432"/>
    <p:sldId id="682" r:id="rId433"/>
    <p:sldId id="683" r:id="rId434"/>
    <p:sldId id="684" r:id="rId435"/>
    <p:sldId id="685" r:id="rId436"/>
    <p:sldId id="686" r:id="rId437"/>
    <p:sldId id="687" r:id="rId438"/>
    <p:sldId id="688" r:id="rId439"/>
    <p:sldId id="689" r:id="rId440"/>
    <p:sldId id="690" r:id="rId441"/>
    <p:sldId id="691" r:id="rId442"/>
    <p:sldId id="692" r:id="rId443"/>
    <p:sldId id="693" r:id="rId444"/>
    <p:sldId id="694" r:id="rId445"/>
    <p:sldId id="695" r:id="rId446"/>
    <p:sldId id="696" r:id="rId447"/>
    <p:sldId id="697" r:id="rId448"/>
    <p:sldId id="698" r:id="rId449"/>
    <p:sldId id="699" r:id="rId450"/>
    <p:sldId id="700" r:id="rId451"/>
    <p:sldId id="701" r:id="rId452"/>
    <p:sldId id="702" r:id="rId453"/>
    <p:sldId id="703" r:id="rId454"/>
    <p:sldId id="704" r:id="rId455"/>
    <p:sldId id="705" r:id="rId456"/>
    <p:sldId id="706" r:id="rId457"/>
    <p:sldId id="707" r:id="rId458"/>
    <p:sldId id="708" r:id="rId459"/>
    <p:sldId id="709" r:id="rId460"/>
    <p:sldId id="710" r:id="rId461"/>
    <p:sldId id="711" r:id="rId462"/>
    <p:sldId id="712" r:id="rId463"/>
    <p:sldId id="713" r:id="rId464"/>
    <p:sldId id="714" r:id="rId465"/>
    <p:sldId id="715" r:id="rId466"/>
    <p:sldId id="716" r:id="rId467"/>
    <p:sldId id="717" r:id="rId468"/>
    <p:sldId id="718" r:id="rId469"/>
    <p:sldId id="719" r:id="rId470"/>
    <p:sldId id="720" r:id="rId471"/>
    <p:sldId id="721" r:id="rId472"/>
    <p:sldId id="722" r:id="rId473"/>
    <p:sldId id="723" r:id="rId474"/>
    <p:sldId id="724" r:id="rId475"/>
    <p:sldId id="725" r:id="rId476"/>
    <p:sldId id="726" r:id="rId477"/>
    <p:sldId id="727" r:id="rId478"/>
    <p:sldId id="728" r:id="rId479"/>
    <p:sldId id="729" r:id="rId480"/>
    <p:sldId id="730" r:id="rId481"/>
    <p:sldId id="731" r:id="rId482"/>
    <p:sldId id="732" r:id="rId483"/>
    <p:sldId id="733" r:id="rId484"/>
    <p:sldId id="734" r:id="rId485"/>
    <p:sldId id="735" r:id="rId486"/>
    <p:sldId id="736" r:id="rId487"/>
    <p:sldId id="737" r:id="rId488"/>
    <p:sldId id="738" r:id="rId489"/>
    <p:sldId id="739" r:id="rId490"/>
    <p:sldId id="740" r:id="rId491"/>
    <p:sldId id="741" r:id="rId492"/>
    <p:sldId id="742" r:id="rId493"/>
    <p:sldId id="743" r:id="rId494"/>
    <p:sldId id="744" r:id="rId495"/>
    <p:sldId id="745" r:id="rId496"/>
    <p:sldId id="746" r:id="rId497"/>
    <p:sldId id="747" r:id="rId498"/>
    <p:sldId id="748" r:id="rId499"/>
    <p:sldId id="749" r:id="rId500"/>
    <p:sldId id="750" r:id="rId501"/>
    <p:sldId id="751" r:id="rId502"/>
    <p:sldId id="752" r:id="rId503"/>
    <p:sldId id="753" r:id="rId504"/>
    <p:sldId id="754" r:id="rId505"/>
    <p:sldId id="755" r:id="rId506"/>
    <p:sldId id="756" r:id="rId507"/>
    <p:sldId id="757" r:id="rId508"/>
    <p:sldId id="758" r:id="rId509"/>
    <p:sldId id="759" r:id="rId510"/>
    <p:sldId id="760" r:id="rId511"/>
    <p:sldId id="761" r:id="rId512"/>
    <p:sldId id="762" r:id="rId513"/>
    <p:sldId id="763" r:id="rId514"/>
    <p:sldId id="764" r:id="rId515"/>
    <p:sldId id="765" r:id="rId516"/>
    <p:sldId id="766" r:id="rId517"/>
    <p:sldId id="767" r:id="rId518"/>
    <p:sldId id="768" r:id="rId519"/>
    <p:sldId id="769" r:id="rId520"/>
    <p:sldId id="770" r:id="rId521"/>
    <p:sldId id="771" r:id="rId522"/>
    <p:sldId id="772" r:id="rId523"/>
    <p:sldId id="773" r:id="rId524"/>
    <p:sldId id="774" r:id="rId525"/>
    <p:sldId id="775" r:id="rId526"/>
    <p:sldId id="776" r:id="rId527"/>
    <p:sldId id="777" r:id="rId528"/>
    <p:sldId id="778" r:id="rId529"/>
    <p:sldId id="779" r:id="rId530"/>
    <p:sldId id="780" r:id="rId531"/>
    <p:sldId id="781" r:id="rId532"/>
    <p:sldId id="782" r:id="rId533"/>
    <p:sldId id="783" r:id="rId534"/>
    <p:sldId id="784" r:id="rId535"/>
    <p:sldId id="785" r:id="rId536"/>
    <p:sldId id="786" r:id="rId537"/>
    <p:sldId id="787" r:id="rId538"/>
    <p:sldId id="788" r:id="rId539"/>
    <p:sldId id="789" r:id="rId540"/>
    <p:sldId id="790" r:id="rId541"/>
    <p:sldId id="791" r:id="rId542"/>
    <p:sldId id="792" r:id="rId543"/>
    <p:sldId id="793" r:id="rId544"/>
    <p:sldId id="794" r:id="rId545"/>
    <p:sldId id="795" r:id="rId546"/>
    <p:sldId id="796" r:id="rId547"/>
    <p:sldId id="797" r:id="rId548"/>
    <p:sldId id="798" r:id="rId549"/>
    <p:sldId id="799" r:id="rId550"/>
    <p:sldId id="800" r:id="rId551"/>
    <p:sldId id="801" r:id="rId552"/>
    <p:sldId id="802" r:id="rId553"/>
    <p:sldId id="803" r:id="rId554"/>
    <p:sldId id="804" r:id="rId555"/>
    <p:sldId id="805" r:id="rId556"/>
    <p:sldId id="806" r:id="rId557"/>
    <p:sldId id="807" r:id="rId558"/>
    <p:sldId id="808" r:id="rId559"/>
    <p:sldId id="809" r:id="rId560"/>
    <p:sldId id="810" r:id="rId561"/>
    <p:sldId id="811" r:id="rId562"/>
    <p:sldId id="812" r:id="rId563"/>
    <p:sldId id="813" r:id="rId564"/>
    <p:sldId id="814" r:id="rId565"/>
    <p:sldId id="815" r:id="rId566"/>
    <p:sldId id="816" r:id="rId567"/>
    <p:sldId id="817" r:id="rId568"/>
    <p:sldId id="818" r:id="rId569"/>
    <p:sldId id="819" r:id="rId570"/>
    <p:sldId id="820" r:id="rId571"/>
    <p:sldId id="821" r:id="rId572"/>
    <p:sldId id="822" r:id="rId573"/>
    <p:sldId id="823" r:id="rId574"/>
    <p:sldId id="824" r:id="rId575"/>
    <p:sldId id="825" r:id="rId576"/>
    <p:sldId id="826" r:id="rId577"/>
    <p:sldId id="827" r:id="rId578"/>
    <p:sldId id="828" r:id="rId579"/>
    <p:sldId id="829" r:id="rId580"/>
    <p:sldId id="830" r:id="rId581"/>
    <p:sldId id="831" r:id="rId582"/>
    <p:sldId id="832" r:id="rId583"/>
    <p:sldId id="833" r:id="rId584"/>
    <p:sldId id="834" r:id="rId585"/>
    <p:sldId id="835" r:id="rId586"/>
    <p:sldId id="836" r:id="rId587"/>
    <p:sldId id="837" r:id="rId588"/>
    <p:sldId id="838" r:id="rId589"/>
    <p:sldId id="839" r:id="rId590"/>
    <p:sldId id="840" r:id="rId591"/>
    <p:sldId id="841" r:id="rId592"/>
    <p:sldId id="842" r:id="rId593"/>
    <p:sldId id="843" r:id="rId594"/>
    <p:sldId id="844" r:id="rId595"/>
    <p:sldId id="845" r:id="rId596"/>
    <p:sldId id="846" r:id="rId597"/>
    <p:sldId id="847" r:id="rId598"/>
    <p:sldId id="848" r:id="rId599"/>
    <p:sldId id="849" r:id="rId600"/>
    <p:sldId id="850" r:id="rId601"/>
    <p:sldId id="851" r:id="rId602"/>
    <p:sldId id="852" r:id="rId603"/>
    <p:sldId id="853" r:id="rId604"/>
    <p:sldId id="854" r:id="rId605"/>
    <p:sldId id="855" r:id="rId606"/>
    <p:sldId id="856" r:id="rId607"/>
    <p:sldId id="857" r:id="rId608"/>
    <p:sldId id="858" r:id="rId609"/>
    <p:sldId id="859" r:id="rId610"/>
    <p:sldId id="860" r:id="rId611"/>
    <p:sldId id="861" r:id="rId612"/>
    <p:sldId id="862" r:id="rId613"/>
    <p:sldId id="863" r:id="rId614"/>
    <p:sldId id="864" r:id="rId615"/>
    <p:sldId id="865" r:id="rId616"/>
    <p:sldId id="866" r:id="rId617"/>
    <p:sldId id="867" r:id="rId618"/>
    <p:sldId id="868" r:id="rId619"/>
    <p:sldId id="869" r:id="rId620"/>
    <p:sldId id="870" r:id="rId621"/>
    <p:sldId id="871" r:id="rId622"/>
    <p:sldId id="872" r:id="rId623"/>
    <p:sldId id="873" r:id="rId624"/>
    <p:sldId id="874" r:id="rId625"/>
    <p:sldId id="875" r:id="rId626"/>
    <p:sldId id="876" r:id="rId627"/>
    <p:sldId id="877" r:id="rId628"/>
    <p:sldId id="878" r:id="rId629"/>
    <p:sldId id="879" r:id="rId630"/>
    <p:sldId id="880" r:id="rId631"/>
    <p:sldId id="881" r:id="rId632"/>
    <p:sldId id="882" r:id="rId633"/>
    <p:sldId id="883" r:id="rId634"/>
    <p:sldId id="884" r:id="rId635"/>
    <p:sldId id="885" r:id="rId636"/>
    <p:sldId id="886" r:id="rId637"/>
    <p:sldId id="887" r:id="rId638"/>
    <p:sldId id="888" r:id="rId639"/>
    <p:sldId id="889" r:id="rId640"/>
    <p:sldId id="890" r:id="rId641"/>
    <p:sldId id="891" r:id="rId642"/>
    <p:sldId id="892" r:id="rId643"/>
    <p:sldId id="893" r:id="rId644"/>
    <p:sldId id="894" r:id="rId645"/>
    <p:sldId id="895" r:id="rId646"/>
    <p:sldId id="896" r:id="rId647"/>
    <p:sldId id="897" r:id="rId648"/>
    <p:sldId id="898" r:id="rId649"/>
    <p:sldId id="899" r:id="rId650"/>
    <p:sldId id="900" r:id="rId651"/>
    <p:sldId id="901" r:id="rId652"/>
    <p:sldId id="902" r:id="rId653"/>
    <p:sldId id="903" r:id="rId654"/>
    <p:sldId id="904" r:id="rId655"/>
    <p:sldId id="905" r:id="rId656"/>
    <p:sldId id="906" r:id="rId657"/>
    <p:sldId id="907" r:id="rId658"/>
    <p:sldId id="908" r:id="rId659"/>
    <p:sldId id="909" r:id="rId660"/>
    <p:sldId id="910" r:id="rId661"/>
    <p:sldId id="911" r:id="rId662"/>
    <p:sldId id="912" r:id="rId663"/>
    <p:sldId id="913" r:id="rId664"/>
    <p:sldId id="914" r:id="rId665"/>
    <p:sldId id="915" r:id="rId666"/>
    <p:sldId id="916" r:id="rId667"/>
    <p:sldId id="917" r:id="rId668"/>
    <p:sldId id="918" r:id="rId669"/>
    <p:sldId id="919" r:id="rId670"/>
    <p:sldId id="920" r:id="rId671"/>
    <p:sldId id="921" r:id="rId672"/>
    <p:sldId id="922" r:id="rId673"/>
    <p:sldId id="923" r:id="rId674"/>
    <p:sldId id="924" r:id="rId675"/>
    <p:sldId id="925" r:id="rId676"/>
    <p:sldId id="926" r:id="rId677"/>
    <p:sldId id="927" r:id="rId678"/>
    <p:sldId id="928" r:id="rId679"/>
    <p:sldId id="929" r:id="rId680"/>
    <p:sldId id="930" r:id="rId681"/>
    <p:sldId id="931" r:id="rId682"/>
    <p:sldId id="932" r:id="rId683"/>
    <p:sldId id="933" r:id="rId684"/>
    <p:sldId id="934" r:id="rId685"/>
    <p:sldId id="935" r:id="rId686"/>
    <p:sldId id="936" r:id="rId687"/>
    <p:sldId id="937" r:id="rId688"/>
    <p:sldId id="938" r:id="rId689"/>
    <p:sldId id="939" r:id="rId690"/>
    <p:sldId id="940" r:id="rId691"/>
    <p:sldId id="941" r:id="rId692"/>
    <p:sldId id="942" r:id="rId693"/>
    <p:sldId id="943" r:id="rId694"/>
    <p:sldId id="944" r:id="rId695"/>
    <p:sldId id="945" r:id="rId696"/>
    <p:sldId id="946" r:id="rId697"/>
    <p:sldId id="947" r:id="rId698"/>
    <p:sldId id="948" r:id="rId699"/>
    <p:sldId id="949" r:id="rId700"/>
    <p:sldId id="950" r:id="rId701"/>
    <p:sldId id="951" r:id="rId702"/>
    <p:sldId id="952" r:id="rId703"/>
    <p:sldId id="953" r:id="rId704"/>
    <p:sldId id="954" r:id="rId705"/>
    <p:sldId id="955" r:id="rId706"/>
    <p:sldId id="956" r:id="rId707"/>
    <p:sldId id="957" r:id="rId708"/>
    <p:sldId id="958" r:id="rId709"/>
    <p:sldId id="959" r:id="rId710"/>
    <p:sldId id="960" r:id="rId711"/>
    <p:sldId id="961" r:id="rId712"/>
    <p:sldId id="962" r:id="rId713"/>
    <p:sldId id="963" r:id="rId714"/>
    <p:sldId id="964" r:id="rId715"/>
    <p:sldId id="965" r:id="rId716"/>
    <p:sldId id="966" r:id="rId717"/>
    <p:sldId id="967" r:id="rId718"/>
    <p:sldId id="968" r:id="rId719"/>
    <p:sldId id="969" r:id="rId720"/>
    <p:sldId id="970" r:id="rId721"/>
    <p:sldId id="971" r:id="rId722"/>
    <p:sldId id="972" r:id="rId723"/>
    <p:sldId id="973" r:id="rId724"/>
    <p:sldId id="974" r:id="rId725"/>
    <p:sldId id="975" r:id="rId726"/>
    <p:sldId id="976" r:id="rId727"/>
    <p:sldId id="977" r:id="rId728"/>
    <p:sldId id="978" r:id="rId729"/>
    <p:sldId id="979" r:id="rId730"/>
    <p:sldId id="980" r:id="rId731"/>
    <p:sldId id="981" r:id="rId732"/>
    <p:sldId id="982" r:id="rId733"/>
    <p:sldId id="983" r:id="rId734"/>
    <p:sldId id="984" r:id="rId735"/>
    <p:sldId id="985" r:id="rId736"/>
    <p:sldId id="986" r:id="rId737"/>
    <p:sldId id="987" r:id="rId738"/>
    <p:sldId id="988" r:id="rId739"/>
    <p:sldId id="989" r:id="rId740"/>
    <p:sldId id="990" r:id="rId741"/>
    <p:sldId id="991" r:id="rId742"/>
    <p:sldId id="992" r:id="rId743"/>
    <p:sldId id="993" r:id="rId744"/>
    <p:sldId id="994" r:id="rId745"/>
    <p:sldId id="995" r:id="rId746"/>
    <p:sldId id="996" r:id="rId747"/>
    <p:sldId id="997" r:id="rId748"/>
    <p:sldId id="998" r:id="rId749"/>
    <p:sldId id="999" r:id="rId750"/>
    <p:sldId id="1000" r:id="rId751"/>
    <p:sldId id="1001" r:id="rId752"/>
    <p:sldId id="1002" r:id="rId753"/>
    <p:sldId id="1003" r:id="rId754"/>
    <p:sldId id="1004" r:id="rId755"/>
    <p:sldId id="1005" r:id="rId756"/>
    <p:sldId id="1006" r:id="rId757"/>
    <p:sldId id="1007" r:id="rId758"/>
    <p:sldId id="1008" r:id="rId759"/>
    <p:sldId id="1009" r:id="rId760"/>
    <p:sldId id="1010" r:id="rId761"/>
    <p:sldId id="1011" r:id="rId762"/>
    <p:sldId id="1012" r:id="rId763"/>
    <p:sldId id="1013" r:id="rId764"/>
    <p:sldId id="1014" r:id="rId765"/>
    <p:sldId id="1015" r:id="rId766"/>
    <p:sldId id="1016" r:id="rId767"/>
    <p:sldId id="1017" r:id="rId768"/>
    <p:sldId id="1018" r:id="rId769"/>
    <p:sldId id="1019" r:id="rId770"/>
    <p:sldId id="1020" r:id="rId771"/>
    <p:sldId id="1021" r:id="rId772"/>
    <p:sldId id="1022" r:id="rId773"/>
    <p:sldId id="1023" r:id="rId774"/>
    <p:sldId id="1024" r:id="rId775"/>
    <p:sldId id="1025" r:id="rId776"/>
    <p:sldId id="1026" r:id="rId777"/>
    <p:sldId id="1027" r:id="rId778"/>
    <p:sldId id="1028" r:id="rId779"/>
    <p:sldId id="1029" r:id="rId780"/>
    <p:sldId id="1030" r:id="rId781"/>
    <p:sldId id="1031" r:id="rId782"/>
    <p:sldId id="1032" r:id="rId783"/>
    <p:sldId id="1033" r:id="rId784"/>
    <p:sldId id="1034" r:id="rId785"/>
    <p:sldId id="1035" r:id="rId786"/>
    <p:sldId id="1036" r:id="rId787"/>
    <p:sldId id="1037" r:id="rId788"/>
    <p:sldId id="1038" r:id="rId789"/>
    <p:sldId id="1039" r:id="rId790"/>
    <p:sldId id="1040" r:id="rId791"/>
    <p:sldId id="1041" r:id="rId792"/>
    <p:sldId id="1042" r:id="rId793"/>
    <p:sldId id="1043" r:id="rId794"/>
    <p:sldId id="1044" r:id="rId795"/>
    <p:sldId id="1045" r:id="rId796"/>
    <p:sldId id="1046" r:id="rId797"/>
    <p:sldId id="1047" r:id="rId798"/>
    <p:sldId id="1048" r:id="rId799"/>
    <p:sldId id="1049" r:id="rId800"/>
    <p:sldId id="1050" r:id="rId801"/>
    <p:sldId id="1051" r:id="rId802"/>
    <p:sldId id="1052" r:id="rId803"/>
    <p:sldId id="1053" r:id="rId804"/>
    <p:sldId id="1054" r:id="rId805"/>
    <p:sldId id="1055" r:id="rId806"/>
    <p:sldId id="1056" r:id="rId807"/>
    <p:sldId id="1057" r:id="rId808"/>
    <p:sldId id="1058" r:id="rId809"/>
    <p:sldId id="1059" r:id="rId810"/>
    <p:sldId id="1060" r:id="rId811"/>
    <p:sldId id="1061" r:id="rId812"/>
    <p:sldId id="1062" r:id="rId813"/>
    <p:sldId id="1063" r:id="rId814"/>
    <p:sldId id="1064" r:id="rId815"/>
    <p:sldId id="1065" r:id="rId816"/>
    <p:sldId id="1066" r:id="rId817"/>
    <p:sldId id="1067" r:id="rId818"/>
    <p:sldId id="1068" r:id="rId819"/>
    <p:sldId id="1069" r:id="rId820"/>
    <p:sldId id="1070" r:id="rId821"/>
    <p:sldId id="1071" r:id="rId822"/>
    <p:sldId id="1072" r:id="rId823"/>
    <p:sldId id="1073" r:id="rId824"/>
    <p:sldId id="1074" r:id="rId825"/>
    <p:sldId id="1075" r:id="rId826"/>
    <p:sldId id="1076" r:id="rId827"/>
    <p:sldId id="1077" r:id="rId828"/>
    <p:sldId id="1078" r:id="rId829"/>
    <p:sldId id="1079" r:id="rId830"/>
    <p:sldId id="1080" r:id="rId831"/>
    <p:sldId id="1081" r:id="rId832"/>
    <p:sldId id="1082" r:id="rId833"/>
    <p:sldId id="1083" r:id="rId834"/>
    <p:sldId id="1084" r:id="rId835"/>
    <p:sldId id="1085" r:id="rId836"/>
    <p:sldId id="1086" r:id="rId837"/>
    <p:sldId id="1087" r:id="rId838"/>
    <p:sldId id="1088" r:id="rId839"/>
    <p:sldId id="1089" r:id="rId840"/>
    <p:sldId id="1090" r:id="rId841"/>
    <p:sldId id="1091" r:id="rId842"/>
    <p:sldId id="1092" r:id="rId843"/>
    <p:sldId id="1093" r:id="rId844"/>
    <p:sldId id="1094" r:id="rId845"/>
    <p:sldId id="1095" r:id="rId846"/>
    <p:sldId id="1096" r:id="rId847"/>
    <p:sldId id="1097" r:id="rId848"/>
    <p:sldId id="1098" r:id="rId849"/>
    <p:sldId id="1099" r:id="rId850"/>
    <p:sldId id="1100" r:id="rId851"/>
    <p:sldId id="1101" r:id="rId852"/>
    <p:sldId id="1102" r:id="rId853"/>
    <p:sldId id="1103" r:id="rId854"/>
    <p:sldId id="1104" r:id="rId855"/>
    <p:sldId id="1105" r:id="rId856"/>
    <p:sldId id="1106" r:id="rId857"/>
    <p:sldId id="1107" r:id="rId858"/>
    <p:sldId id="1108" r:id="rId859"/>
    <p:sldId id="1109" r:id="rId860"/>
    <p:sldId id="1110" r:id="rId861"/>
    <p:sldId id="1111" r:id="rId862"/>
    <p:sldId id="1112" r:id="rId863"/>
    <p:sldId id="1113" r:id="rId864"/>
    <p:sldId id="1114" r:id="rId865"/>
    <p:sldId id="1115" r:id="rId866"/>
    <p:sldId id="1116" r:id="rId867"/>
    <p:sldId id="1117" r:id="rId868"/>
    <p:sldId id="1118" r:id="rId869"/>
    <p:sldId id="1119" r:id="rId870"/>
    <p:sldId id="1120" r:id="rId871"/>
    <p:sldId id="1121" r:id="rId872"/>
    <p:sldId id="1122" r:id="rId873"/>
    <p:sldId id="1123" r:id="rId874"/>
    <p:sldId id="1124" r:id="rId875"/>
    <p:sldId id="1125" r:id="rId876"/>
    <p:sldId id="1126" r:id="rId877"/>
    <p:sldId id="1127" r:id="rId878"/>
    <p:sldId id="1128" r:id="rId879"/>
    <p:sldId id="1129" r:id="rId880"/>
    <p:sldId id="1130" r:id="rId881"/>
    <p:sldId id="1131" r:id="rId882"/>
    <p:sldId id="1132" r:id="rId883"/>
    <p:sldId id="1133" r:id="rId884"/>
    <p:sldId id="1134" r:id="rId885"/>
    <p:sldId id="1135" r:id="rId886"/>
    <p:sldId id="1136" r:id="rId887"/>
    <p:sldId id="1137" r:id="rId888"/>
    <p:sldId id="1138" r:id="rId889"/>
    <p:sldId id="1139" r:id="rId890"/>
    <p:sldId id="1140" r:id="rId891"/>
    <p:sldId id="1141" r:id="rId892"/>
    <p:sldId id="1142" r:id="rId893"/>
    <p:sldId id="1143" r:id="rId894"/>
    <p:sldId id="1144" r:id="rId895"/>
    <p:sldId id="1145" r:id="rId896"/>
    <p:sldId id="1146" r:id="rId897"/>
    <p:sldId id="1147" r:id="rId898"/>
    <p:sldId id="1148" r:id="rId899"/>
    <p:sldId id="1149" r:id="rId900"/>
    <p:sldId id="1150" r:id="rId901"/>
    <p:sldId id="1151" r:id="rId902"/>
    <p:sldId id="1152" r:id="rId903"/>
    <p:sldId id="1153" r:id="rId904"/>
    <p:sldId id="1154" r:id="rId905"/>
    <p:sldId id="1155" r:id="rId906"/>
    <p:sldId id="1156" r:id="rId907"/>
    <p:sldId id="1157" r:id="rId908"/>
    <p:sldId id="1158" r:id="rId909"/>
    <p:sldId id="1159" r:id="rId910"/>
    <p:sldId id="1160" r:id="rId911"/>
    <p:sldId id="1161" r:id="rId912"/>
    <p:sldId id="1162" r:id="rId913"/>
    <p:sldId id="1163" r:id="rId914"/>
    <p:sldId id="1164" r:id="rId915"/>
    <p:sldId id="1165" r:id="rId916"/>
    <p:sldId id="1166" r:id="rId917"/>
    <p:sldId id="1167" r:id="rId918"/>
    <p:sldId id="1168" r:id="rId919"/>
    <p:sldId id="1169" r:id="rId920"/>
    <p:sldId id="1170" r:id="rId921"/>
    <p:sldId id="1171" r:id="rId922"/>
    <p:sldId id="1172" r:id="rId923"/>
    <p:sldId id="1173" r:id="rId924"/>
    <p:sldId id="1174" r:id="rId925"/>
    <p:sldId id="1175" r:id="rId926"/>
    <p:sldId id="1176" r:id="rId927"/>
    <p:sldId id="1177" r:id="rId928"/>
    <p:sldId id="1178" r:id="rId929"/>
    <p:sldId id="1179" r:id="rId930"/>
    <p:sldId id="1180" r:id="rId931"/>
    <p:sldId id="1181" r:id="rId932"/>
    <p:sldId id="1182" r:id="rId933"/>
    <p:sldId id="1183" r:id="rId934"/>
    <p:sldId id="1184" r:id="rId935"/>
    <p:sldId id="1185" r:id="rId936"/>
    <p:sldId id="1186" r:id="rId937"/>
    <p:sldId id="1187" r:id="rId938"/>
    <p:sldId id="1188" r:id="rId939"/>
    <p:sldId id="1189" r:id="rId940"/>
    <p:sldId id="1190" r:id="rId941"/>
    <p:sldId id="1191" r:id="rId942"/>
    <p:sldId id="1192" r:id="rId943"/>
    <p:sldId id="1193" r:id="rId944"/>
    <p:sldId id="1194" r:id="rId945"/>
    <p:sldId id="1195" r:id="rId946"/>
    <p:sldId id="1196" r:id="rId947"/>
    <p:sldId id="1197" r:id="rId948"/>
    <p:sldId id="1198" r:id="rId949"/>
    <p:sldId id="1199" r:id="rId950"/>
    <p:sldId id="1200" r:id="rId951"/>
    <p:sldId id="1201" r:id="rId952"/>
    <p:sldId id="1202" r:id="rId953"/>
    <p:sldId id="1203" r:id="rId954"/>
    <p:sldId id="1204" r:id="rId955"/>
    <p:sldId id="1205" r:id="rId956"/>
    <p:sldId id="1206" r:id="rId957"/>
    <p:sldId id="1207" r:id="rId958"/>
    <p:sldId id="1208" r:id="rId959"/>
    <p:sldId id="1209" r:id="rId960"/>
    <p:sldId id="1210" r:id="rId961"/>
    <p:sldId id="1211" r:id="rId962"/>
    <p:sldId id="1212" r:id="rId963"/>
    <p:sldId id="1213" r:id="rId964"/>
    <p:sldId id="1214" r:id="rId965"/>
    <p:sldId id="1215" r:id="rId966"/>
    <p:sldId id="1216" r:id="rId967"/>
    <p:sldId id="1217" r:id="rId968"/>
    <p:sldId id="1218" r:id="rId969"/>
    <p:sldId id="1219" r:id="rId970"/>
    <p:sldId id="1220" r:id="rId971"/>
    <p:sldId id="1221" r:id="rId972"/>
    <p:sldId id="1222" r:id="rId973"/>
    <p:sldId id="1223" r:id="rId974"/>
    <p:sldId id="1224" r:id="rId975"/>
    <p:sldId id="1225" r:id="rId976"/>
    <p:sldId id="1226" r:id="rId977"/>
    <p:sldId id="1227" r:id="rId978"/>
    <p:sldId id="1228" r:id="rId979"/>
    <p:sldId id="1229" r:id="rId980"/>
    <p:sldId id="1230" r:id="rId981"/>
    <p:sldId id="1231" r:id="rId982"/>
    <p:sldId id="1232" r:id="rId983"/>
    <p:sldId id="1233" r:id="rId984"/>
    <p:sldId id="1234" r:id="rId985"/>
    <p:sldId id="1235" r:id="rId986"/>
    <p:sldId id="1236" r:id="rId987"/>
    <p:sldId id="1237" r:id="rId988"/>
    <p:sldId id="1238" r:id="rId989"/>
    <p:sldId id="1239" r:id="rId990"/>
    <p:sldId id="1240" r:id="rId991"/>
    <p:sldId id="1241" r:id="rId992"/>
    <p:sldId id="1242" r:id="rId993"/>
    <p:sldId id="1243" r:id="rId994"/>
    <p:sldId id="1244" r:id="rId995"/>
    <p:sldId id="1245" r:id="rId996"/>
    <p:sldId id="1246" r:id="rId997"/>
    <p:sldId id="1247" r:id="rId998"/>
    <p:sldId id="1248" r:id="rId999"/>
    <p:sldId id="1249" r:id="rId1000"/>
    <p:sldId id="1250" r:id="rId1001"/>
    <p:sldId id="1251" r:id="rId1002"/>
    <p:sldId id="1252" r:id="rId1003"/>
    <p:sldId id="1253" r:id="rId1004"/>
    <p:sldId id="1254" r:id="rId1005"/>
    <p:sldId id="1255" r:id="rId1006"/>
    <p:sldId id="1256" r:id="rId1007"/>
    <p:sldId id="1257" r:id="rId1008"/>
    <p:sldId id="1258" r:id="rId1009"/>
    <p:sldId id="1259" r:id="rId1010"/>
    <p:sldId id="1260" r:id="rId1011"/>
    <p:sldId id="1261" r:id="rId1012"/>
    <p:sldId id="1262" r:id="rId1013"/>
    <p:sldId id="1263" r:id="rId1014"/>
    <p:sldId id="1264" r:id="rId1015"/>
    <p:sldId id="1265" r:id="rId10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Relationship Id="rId107" Type="http://schemas.openxmlformats.org/officeDocument/2006/relationships/slide" Target="slides/slide101.xml"/><Relationship Id="rId108" Type="http://schemas.openxmlformats.org/officeDocument/2006/relationships/slide" Target="slides/slide102.xml"/><Relationship Id="rId109" Type="http://schemas.openxmlformats.org/officeDocument/2006/relationships/slide" Target="slides/slide103.xml"/><Relationship Id="rId110" Type="http://schemas.openxmlformats.org/officeDocument/2006/relationships/slide" Target="slides/slide104.xml"/><Relationship Id="rId111" Type="http://schemas.openxmlformats.org/officeDocument/2006/relationships/slide" Target="slides/slide105.xml"/><Relationship Id="rId112" Type="http://schemas.openxmlformats.org/officeDocument/2006/relationships/slide" Target="slides/slide106.xml"/><Relationship Id="rId113" Type="http://schemas.openxmlformats.org/officeDocument/2006/relationships/slide" Target="slides/slide107.xml"/><Relationship Id="rId114" Type="http://schemas.openxmlformats.org/officeDocument/2006/relationships/slide" Target="slides/slide108.xml"/><Relationship Id="rId115" Type="http://schemas.openxmlformats.org/officeDocument/2006/relationships/slide" Target="slides/slide109.xml"/><Relationship Id="rId116" Type="http://schemas.openxmlformats.org/officeDocument/2006/relationships/slide" Target="slides/slide110.xml"/><Relationship Id="rId117" Type="http://schemas.openxmlformats.org/officeDocument/2006/relationships/slide" Target="slides/slide111.xml"/><Relationship Id="rId118" Type="http://schemas.openxmlformats.org/officeDocument/2006/relationships/slide" Target="slides/slide112.xml"/><Relationship Id="rId119" Type="http://schemas.openxmlformats.org/officeDocument/2006/relationships/slide" Target="slides/slide113.xml"/><Relationship Id="rId120" Type="http://schemas.openxmlformats.org/officeDocument/2006/relationships/slide" Target="slides/slide114.xml"/><Relationship Id="rId121" Type="http://schemas.openxmlformats.org/officeDocument/2006/relationships/slide" Target="slides/slide115.xml"/><Relationship Id="rId122" Type="http://schemas.openxmlformats.org/officeDocument/2006/relationships/slide" Target="slides/slide116.xml"/><Relationship Id="rId123" Type="http://schemas.openxmlformats.org/officeDocument/2006/relationships/slide" Target="slides/slide117.xml"/><Relationship Id="rId124" Type="http://schemas.openxmlformats.org/officeDocument/2006/relationships/slide" Target="slides/slide118.xml"/><Relationship Id="rId125" Type="http://schemas.openxmlformats.org/officeDocument/2006/relationships/slide" Target="slides/slide119.xml"/><Relationship Id="rId126" Type="http://schemas.openxmlformats.org/officeDocument/2006/relationships/slide" Target="slides/slide120.xml"/><Relationship Id="rId127" Type="http://schemas.openxmlformats.org/officeDocument/2006/relationships/slide" Target="slides/slide121.xml"/><Relationship Id="rId128" Type="http://schemas.openxmlformats.org/officeDocument/2006/relationships/slide" Target="slides/slide122.xml"/><Relationship Id="rId129" Type="http://schemas.openxmlformats.org/officeDocument/2006/relationships/slide" Target="slides/slide123.xml"/><Relationship Id="rId130" Type="http://schemas.openxmlformats.org/officeDocument/2006/relationships/slide" Target="slides/slide124.xml"/><Relationship Id="rId131" Type="http://schemas.openxmlformats.org/officeDocument/2006/relationships/slide" Target="slides/slide125.xml"/><Relationship Id="rId132" Type="http://schemas.openxmlformats.org/officeDocument/2006/relationships/slide" Target="slides/slide126.xml"/><Relationship Id="rId133" Type="http://schemas.openxmlformats.org/officeDocument/2006/relationships/slide" Target="slides/slide127.xml"/><Relationship Id="rId134" Type="http://schemas.openxmlformats.org/officeDocument/2006/relationships/slide" Target="slides/slide128.xml"/><Relationship Id="rId135" Type="http://schemas.openxmlformats.org/officeDocument/2006/relationships/slide" Target="slides/slide129.xml"/><Relationship Id="rId136" Type="http://schemas.openxmlformats.org/officeDocument/2006/relationships/slide" Target="slides/slide130.xml"/><Relationship Id="rId137" Type="http://schemas.openxmlformats.org/officeDocument/2006/relationships/slide" Target="slides/slide131.xml"/><Relationship Id="rId138" Type="http://schemas.openxmlformats.org/officeDocument/2006/relationships/slide" Target="slides/slide132.xml"/><Relationship Id="rId139" Type="http://schemas.openxmlformats.org/officeDocument/2006/relationships/slide" Target="slides/slide133.xml"/><Relationship Id="rId140" Type="http://schemas.openxmlformats.org/officeDocument/2006/relationships/slide" Target="slides/slide134.xml"/><Relationship Id="rId141" Type="http://schemas.openxmlformats.org/officeDocument/2006/relationships/slide" Target="slides/slide135.xml"/><Relationship Id="rId142" Type="http://schemas.openxmlformats.org/officeDocument/2006/relationships/slide" Target="slides/slide136.xml"/><Relationship Id="rId143" Type="http://schemas.openxmlformats.org/officeDocument/2006/relationships/slide" Target="slides/slide137.xml"/><Relationship Id="rId144" Type="http://schemas.openxmlformats.org/officeDocument/2006/relationships/slide" Target="slides/slide138.xml"/><Relationship Id="rId145" Type="http://schemas.openxmlformats.org/officeDocument/2006/relationships/slide" Target="slides/slide139.xml"/><Relationship Id="rId146" Type="http://schemas.openxmlformats.org/officeDocument/2006/relationships/slide" Target="slides/slide140.xml"/><Relationship Id="rId147" Type="http://schemas.openxmlformats.org/officeDocument/2006/relationships/slide" Target="slides/slide141.xml"/><Relationship Id="rId148" Type="http://schemas.openxmlformats.org/officeDocument/2006/relationships/slide" Target="slides/slide142.xml"/><Relationship Id="rId149" Type="http://schemas.openxmlformats.org/officeDocument/2006/relationships/slide" Target="slides/slide143.xml"/><Relationship Id="rId150" Type="http://schemas.openxmlformats.org/officeDocument/2006/relationships/slide" Target="slides/slide144.xml"/><Relationship Id="rId151" Type="http://schemas.openxmlformats.org/officeDocument/2006/relationships/slide" Target="slides/slide145.xml"/><Relationship Id="rId152" Type="http://schemas.openxmlformats.org/officeDocument/2006/relationships/slide" Target="slides/slide146.xml"/><Relationship Id="rId153" Type="http://schemas.openxmlformats.org/officeDocument/2006/relationships/slide" Target="slides/slide147.xml"/><Relationship Id="rId154" Type="http://schemas.openxmlformats.org/officeDocument/2006/relationships/slide" Target="slides/slide148.xml"/><Relationship Id="rId155" Type="http://schemas.openxmlformats.org/officeDocument/2006/relationships/slide" Target="slides/slide149.xml"/><Relationship Id="rId156" Type="http://schemas.openxmlformats.org/officeDocument/2006/relationships/slide" Target="slides/slide150.xml"/><Relationship Id="rId157" Type="http://schemas.openxmlformats.org/officeDocument/2006/relationships/slide" Target="slides/slide151.xml"/><Relationship Id="rId158" Type="http://schemas.openxmlformats.org/officeDocument/2006/relationships/slide" Target="slides/slide152.xml"/><Relationship Id="rId159" Type="http://schemas.openxmlformats.org/officeDocument/2006/relationships/slide" Target="slides/slide153.xml"/><Relationship Id="rId160" Type="http://schemas.openxmlformats.org/officeDocument/2006/relationships/slide" Target="slides/slide154.xml"/><Relationship Id="rId161" Type="http://schemas.openxmlformats.org/officeDocument/2006/relationships/slide" Target="slides/slide155.xml"/><Relationship Id="rId162" Type="http://schemas.openxmlformats.org/officeDocument/2006/relationships/slide" Target="slides/slide156.xml"/><Relationship Id="rId163" Type="http://schemas.openxmlformats.org/officeDocument/2006/relationships/slide" Target="slides/slide157.xml"/><Relationship Id="rId164" Type="http://schemas.openxmlformats.org/officeDocument/2006/relationships/slide" Target="slides/slide158.xml"/><Relationship Id="rId165" Type="http://schemas.openxmlformats.org/officeDocument/2006/relationships/slide" Target="slides/slide159.xml"/><Relationship Id="rId166" Type="http://schemas.openxmlformats.org/officeDocument/2006/relationships/slide" Target="slides/slide160.xml"/><Relationship Id="rId167" Type="http://schemas.openxmlformats.org/officeDocument/2006/relationships/slide" Target="slides/slide161.xml"/><Relationship Id="rId168" Type="http://schemas.openxmlformats.org/officeDocument/2006/relationships/slide" Target="slides/slide162.xml"/><Relationship Id="rId169" Type="http://schemas.openxmlformats.org/officeDocument/2006/relationships/slide" Target="slides/slide163.xml"/><Relationship Id="rId170" Type="http://schemas.openxmlformats.org/officeDocument/2006/relationships/slide" Target="slides/slide164.xml"/><Relationship Id="rId171" Type="http://schemas.openxmlformats.org/officeDocument/2006/relationships/slide" Target="slides/slide165.xml"/><Relationship Id="rId172" Type="http://schemas.openxmlformats.org/officeDocument/2006/relationships/slide" Target="slides/slide166.xml"/><Relationship Id="rId173" Type="http://schemas.openxmlformats.org/officeDocument/2006/relationships/slide" Target="slides/slide167.xml"/><Relationship Id="rId174" Type="http://schemas.openxmlformats.org/officeDocument/2006/relationships/slide" Target="slides/slide168.xml"/><Relationship Id="rId175" Type="http://schemas.openxmlformats.org/officeDocument/2006/relationships/slide" Target="slides/slide169.xml"/><Relationship Id="rId176" Type="http://schemas.openxmlformats.org/officeDocument/2006/relationships/slide" Target="slides/slide170.xml"/><Relationship Id="rId177" Type="http://schemas.openxmlformats.org/officeDocument/2006/relationships/slide" Target="slides/slide171.xml"/><Relationship Id="rId178" Type="http://schemas.openxmlformats.org/officeDocument/2006/relationships/slide" Target="slides/slide172.xml"/><Relationship Id="rId179" Type="http://schemas.openxmlformats.org/officeDocument/2006/relationships/slide" Target="slides/slide173.xml"/><Relationship Id="rId180" Type="http://schemas.openxmlformats.org/officeDocument/2006/relationships/slide" Target="slides/slide174.xml"/><Relationship Id="rId181" Type="http://schemas.openxmlformats.org/officeDocument/2006/relationships/slide" Target="slides/slide175.xml"/><Relationship Id="rId182" Type="http://schemas.openxmlformats.org/officeDocument/2006/relationships/slide" Target="slides/slide176.xml"/><Relationship Id="rId183" Type="http://schemas.openxmlformats.org/officeDocument/2006/relationships/slide" Target="slides/slide177.xml"/><Relationship Id="rId184" Type="http://schemas.openxmlformats.org/officeDocument/2006/relationships/slide" Target="slides/slide178.xml"/><Relationship Id="rId185" Type="http://schemas.openxmlformats.org/officeDocument/2006/relationships/slide" Target="slides/slide179.xml"/><Relationship Id="rId186" Type="http://schemas.openxmlformats.org/officeDocument/2006/relationships/slide" Target="slides/slide180.xml"/><Relationship Id="rId187" Type="http://schemas.openxmlformats.org/officeDocument/2006/relationships/slide" Target="slides/slide181.xml"/><Relationship Id="rId188" Type="http://schemas.openxmlformats.org/officeDocument/2006/relationships/slide" Target="slides/slide182.xml"/><Relationship Id="rId189" Type="http://schemas.openxmlformats.org/officeDocument/2006/relationships/slide" Target="slides/slide183.xml"/><Relationship Id="rId190" Type="http://schemas.openxmlformats.org/officeDocument/2006/relationships/slide" Target="slides/slide184.xml"/><Relationship Id="rId191" Type="http://schemas.openxmlformats.org/officeDocument/2006/relationships/slide" Target="slides/slide185.xml"/><Relationship Id="rId192" Type="http://schemas.openxmlformats.org/officeDocument/2006/relationships/slide" Target="slides/slide186.xml"/><Relationship Id="rId193" Type="http://schemas.openxmlformats.org/officeDocument/2006/relationships/slide" Target="slides/slide187.xml"/><Relationship Id="rId194" Type="http://schemas.openxmlformats.org/officeDocument/2006/relationships/slide" Target="slides/slide188.xml"/><Relationship Id="rId195" Type="http://schemas.openxmlformats.org/officeDocument/2006/relationships/slide" Target="slides/slide189.xml"/><Relationship Id="rId196" Type="http://schemas.openxmlformats.org/officeDocument/2006/relationships/slide" Target="slides/slide190.xml"/><Relationship Id="rId197" Type="http://schemas.openxmlformats.org/officeDocument/2006/relationships/slide" Target="slides/slide191.xml"/><Relationship Id="rId198" Type="http://schemas.openxmlformats.org/officeDocument/2006/relationships/slide" Target="slides/slide192.xml"/><Relationship Id="rId199" Type="http://schemas.openxmlformats.org/officeDocument/2006/relationships/slide" Target="slides/slide193.xml"/><Relationship Id="rId200" Type="http://schemas.openxmlformats.org/officeDocument/2006/relationships/slide" Target="slides/slide194.xml"/><Relationship Id="rId201" Type="http://schemas.openxmlformats.org/officeDocument/2006/relationships/slide" Target="slides/slide195.xml"/><Relationship Id="rId202" Type="http://schemas.openxmlformats.org/officeDocument/2006/relationships/slide" Target="slides/slide196.xml"/><Relationship Id="rId203" Type="http://schemas.openxmlformats.org/officeDocument/2006/relationships/slide" Target="slides/slide197.xml"/><Relationship Id="rId204" Type="http://schemas.openxmlformats.org/officeDocument/2006/relationships/slide" Target="slides/slide198.xml"/><Relationship Id="rId205" Type="http://schemas.openxmlformats.org/officeDocument/2006/relationships/slide" Target="slides/slide199.xml"/><Relationship Id="rId206" Type="http://schemas.openxmlformats.org/officeDocument/2006/relationships/slide" Target="slides/slide200.xml"/><Relationship Id="rId207" Type="http://schemas.openxmlformats.org/officeDocument/2006/relationships/slide" Target="slides/slide201.xml"/><Relationship Id="rId208" Type="http://schemas.openxmlformats.org/officeDocument/2006/relationships/slide" Target="slides/slide202.xml"/><Relationship Id="rId209" Type="http://schemas.openxmlformats.org/officeDocument/2006/relationships/slide" Target="slides/slide203.xml"/><Relationship Id="rId210" Type="http://schemas.openxmlformats.org/officeDocument/2006/relationships/slide" Target="slides/slide204.xml"/><Relationship Id="rId211" Type="http://schemas.openxmlformats.org/officeDocument/2006/relationships/slide" Target="slides/slide205.xml"/><Relationship Id="rId212" Type="http://schemas.openxmlformats.org/officeDocument/2006/relationships/slide" Target="slides/slide206.xml"/><Relationship Id="rId213" Type="http://schemas.openxmlformats.org/officeDocument/2006/relationships/slide" Target="slides/slide207.xml"/><Relationship Id="rId214" Type="http://schemas.openxmlformats.org/officeDocument/2006/relationships/slide" Target="slides/slide208.xml"/><Relationship Id="rId215" Type="http://schemas.openxmlformats.org/officeDocument/2006/relationships/slide" Target="slides/slide209.xml"/><Relationship Id="rId216" Type="http://schemas.openxmlformats.org/officeDocument/2006/relationships/slide" Target="slides/slide210.xml"/><Relationship Id="rId217" Type="http://schemas.openxmlformats.org/officeDocument/2006/relationships/slide" Target="slides/slide211.xml"/><Relationship Id="rId218" Type="http://schemas.openxmlformats.org/officeDocument/2006/relationships/slide" Target="slides/slide212.xml"/><Relationship Id="rId219" Type="http://schemas.openxmlformats.org/officeDocument/2006/relationships/slide" Target="slides/slide213.xml"/><Relationship Id="rId220" Type="http://schemas.openxmlformats.org/officeDocument/2006/relationships/slide" Target="slides/slide214.xml"/><Relationship Id="rId221" Type="http://schemas.openxmlformats.org/officeDocument/2006/relationships/slide" Target="slides/slide215.xml"/><Relationship Id="rId222" Type="http://schemas.openxmlformats.org/officeDocument/2006/relationships/slide" Target="slides/slide216.xml"/><Relationship Id="rId223" Type="http://schemas.openxmlformats.org/officeDocument/2006/relationships/slide" Target="slides/slide217.xml"/><Relationship Id="rId224" Type="http://schemas.openxmlformats.org/officeDocument/2006/relationships/slide" Target="slides/slide218.xml"/><Relationship Id="rId225" Type="http://schemas.openxmlformats.org/officeDocument/2006/relationships/slide" Target="slides/slide219.xml"/><Relationship Id="rId226" Type="http://schemas.openxmlformats.org/officeDocument/2006/relationships/slide" Target="slides/slide220.xml"/><Relationship Id="rId227" Type="http://schemas.openxmlformats.org/officeDocument/2006/relationships/slide" Target="slides/slide221.xml"/><Relationship Id="rId228" Type="http://schemas.openxmlformats.org/officeDocument/2006/relationships/slide" Target="slides/slide222.xml"/><Relationship Id="rId229" Type="http://schemas.openxmlformats.org/officeDocument/2006/relationships/slide" Target="slides/slide223.xml"/><Relationship Id="rId230" Type="http://schemas.openxmlformats.org/officeDocument/2006/relationships/slide" Target="slides/slide224.xml"/><Relationship Id="rId231" Type="http://schemas.openxmlformats.org/officeDocument/2006/relationships/slide" Target="slides/slide225.xml"/><Relationship Id="rId232" Type="http://schemas.openxmlformats.org/officeDocument/2006/relationships/slide" Target="slides/slide226.xml"/><Relationship Id="rId233" Type="http://schemas.openxmlformats.org/officeDocument/2006/relationships/slide" Target="slides/slide227.xml"/><Relationship Id="rId234" Type="http://schemas.openxmlformats.org/officeDocument/2006/relationships/slide" Target="slides/slide228.xml"/><Relationship Id="rId235" Type="http://schemas.openxmlformats.org/officeDocument/2006/relationships/slide" Target="slides/slide229.xml"/><Relationship Id="rId236" Type="http://schemas.openxmlformats.org/officeDocument/2006/relationships/slide" Target="slides/slide230.xml"/><Relationship Id="rId237" Type="http://schemas.openxmlformats.org/officeDocument/2006/relationships/slide" Target="slides/slide231.xml"/><Relationship Id="rId238" Type="http://schemas.openxmlformats.org/officeDocument/2006/relationships/slide" Target="slides/slide232.xml"/><Relationship Id="rId239" Type="http://schemas.openxmlformats.org/officeDocument/2006/relationships/slide" Target="slides/slide233.xml"/><Relationship Id="rId240" Type="http://schemas.openxmlformats.org/officeDocument/2006/relationships/slide" Target="slides/slide234.xml"/><Relationship Id="rId241" Type="http://schemas.openxmlformats.org/officeDocument/2006/relationships/slide" Target="slides/slide235.xml"/><Relationship Id="rId242" Type="http://schemas.openxmlformats.org/officeDocument/2006/relationships/slide" Target="slides/slide236.xml"/><Relationship Id="rId243" Type="http://schemas.openxmlformats.org/officeDocument/2006/relationships/slide" Target="slides/slide237.xml"/><Relationship Id="rId244" Type="http://schemas.openxmlformats.org/officeDocument/2006/relationships/slide" Target="slides/slide238.xml"/><Relationship Id="rId245" Type="http://schemas.openxmlformats.org/officeDocument/2006/relationships/slide" Target="slides/slide239.xml"/><Relationship Id="rId246" Type="http://schemas.openxmlformats.org/officeDocument/2006/relationships/slide" Target="slides/slide240.xml"/><Relationship Id="rId247" Type="http://schemas.openxmlformats.org/officeDocument/2006/relationships/slide" Target="slides/slide241.xml"/><Relationship Id="rId248" Type="http://schemas.openxmlformats.org/officeDocument/2006/relationships/slide" Target="slides/slide242.xml"/><Relationship Id="rId249" Type="http://schemas.openxmlformats.org/officeDocument/2006/relationships/slide" Target="slides/slide243.xml"/><Relationship Id="rId250" Type="http://schemas.openxmlformats.org/officeDocument/2006/relationships/slide" Target="slides/slide244.xml"/><Relationship Id="rId251" Type="http://schemas.openxmlformats.org/officeDocument/2006/relationships/slide" Target="slides/slide245.xml"/><Relationship Id="rId252" Type="http://schemas.openxmlformats.org/officeDocument/2006/relationships/slide" Target="slides/slide246.xml"/><Relationship Id="rId253" Type="http://schemas.openxmlformats.org/officeDocument/2006/relationships/slide" Target="slides/slide247.xml"/><Relationship Id="rId254" Type="http://schemas.openxmlformats.org/officeDocument/2006/relationships/slide" Target="slides/slide248.xml"/><Relationship Id="rId255" Type="http://schemas.openxmlformats.org/officeDocument/2006/relationships/slide" Target="slides/slide249.xml"/><Relationship Id="rId256" Type="http://schemas.openxmlformats.org/officeDocument/2006/relationships/slide" Target="slides/slide250.xml"/><Relationship Id="rId257" Type="http://schemas.openxmlformats.org/officeDocument/2006/relationships/slide" Target="slides/slide251.xml"/><Relationship Id="rId258" Type="http://schemas.openxmlformats.org/officeDocument/2006/relationships/slide" Target="slides/slide252.xml"/><Relationship Id="rId259" Type="http://schemas.openxmlformats.org/officeDocument/2006/relationships/slide" Target="slides/slide253.xml"/><Relationship Id="rId260" Type="http://schemas.openxmlformats.org/officeDocument/2006/relationships/slide" Target="slides/slide254.xml"/><Relationship Id="rId261" Type="http://schemas.openxmlformats.org/officeDocument/2006/relationships/slide" Target="slides/slide255.xml"/><Relationship Id="rId262" Type="http://schemas.openxmlformats.org/officeDocument/2006/relationships/slide" Target="slides/slide256.xml"/><Relationship Id="rId263" Type="http://schemas.openxmlformats.org/officeDocument/2006/relationships/slide" Target="slides/slide257.xml"/><Relationship Id="rId264" Type="http://schemas.openxmlformats.org/officeDocument/2006/relationships/slide" Target="slides/slide258.xml"/><Relationship Id="rId265" Type="http://schemas.openxmlformats.org/officeDocument/2006/relationships/slide" Target="slides/slide259.xml"/><Relationship Id="rId266" Type="http://schemas.openxmlformats.org/officeDocument/2006/relationships/slide" Target="slides/slide260.xml"/><Relationship Id="rId267" Type="http://schemas.openxmlformats.org/officeDocument/2006/relationships/slide" Target="slides/slide261.xml"/><Relationship Id="rId268" Type="http://schemas.openxmlformats.org/officeDocument/2006/relationships/slide" Target="slides/slide262.xml"/><Relationship Id="rId269" Type="http://schemas.openxmlformats.org/officeDocument/2006/relationships/slide" Target="slides/slide263.xml"/><Relationship Id="rId270" Type="http://schemas.openxmlformats.org/officeDocument/2006/relationships/slide" Target="slides/slide264.xml"/><Relationship Id="rId271" Type="http://schemas.openxmlformats.org/officeDocument/2006/relationships/slide" Target="slides/slide265.xml"/><Relationship Id="rId272" Type="http://schemas.openxmlformats.org/officeDocument/2006/relationships/slide" Target="slides/slide266.xml"/><Relationship Id="rId273" Type="http://schemas.openxmlformats.org/officeDocument/2006/relationships/slide" Target="slides/slide267.xml"/><Relationship Id="rId274" Type="http://schemas.openxmlformats.org/officeDocument/2006/relationships/slide" Target="slides/slide268.xml"/><Relationship Id="rId275" Type="http://schemas.openxmlformats.org/officeDocument/2006/relationships/slide" Target="slides/slide269.xml"/><Relationship Id="rId276" Type="http://schemas.openxmlformats.org/officeDocument/2006/relationships/slide" Target="slides/slide270.xml"/><Relationship Id="rId277" Type="http://schemas.openxmlformats.org/officeDocument/2006/relationships/slide" Target="slides/slide271.xml"/><Relationship Id="rId278" Type="http://schemas.openxmlformats.org/officeDocument/2006/relationships/slide" Target="slides/slide272.xml"/><Relationship Id="rId279" Type="http://schemas.openxmlformats.org/officeDocument/2006/relationships/slide" Target="slides/slide273.xml"/><Relationship Id="rId280" Type="http://schemas.openxmlformats.org/officeDocument/2006/relationships/slide" Target="slides/slide274.xml"/><Relationship Id="rId281" Type="http://schemas.openxmlformats.org/officeDocument/2006/relationships/slide" Target="slides/slide275.xml"/><Relationship Id="rId282" Type="http://schemas.openxmlformats.org/officeDocument/2006/relationships/slide" Target="slides/slide276.xml"/><Relationship Id="rId283" Type="http://schemas.openxmlformats.org/officeDocument/2006/relationships/slide" Target="slides/slide277.xml"/><Relationship Id="rId284" Type="http://schemas.openxmlformats.org/officeDocument/2006/relationships/slide" Target="slides/slide278.xml"/><Relationship Id="rId285" Type="http://schemas.openxmlformats.org/officeDocument/2006/relationships/slide" Target="slides/slide279.xml"/><Relationship Id="rId286" Type="http://schemas.openxmlformats.org/officeDocument/2006/relationships/slide" Target="slides/slide280.xml"/><Relationship Id="rId287" Type="http://schemas.openxmlformats.org/officeDocument/2006/relationships/slide" Target="slides/slide281.xml"/><Relationship Id="rId288" Type="http://schemas.openxmlformats.org/officeDocument/2006/relationships/slide" Target="slides/slide282.xml"/><Relationship Id="rId289" Type="http://schemas.openxmlformats.org/officeDocument/2006/relationships/slide" Target="slides/slide283.xml"/><Relationship Id="rId290" Type="http://schemas.openxmlformats.org/officeDocument/2006/relationships/slide" Target="slides/slide284.xml"/><Relationship Id="rId291" Type="http://schemas.openxmlformats.org/officeDocument/2006/relationships/slide" Target="slides/slide285.xml"/><Relationship Id="rId292" Type="http://schemas.openxmlformats.org/officeDocument/2006/relationships/slide" Target="slides/slide286.xml"/><Relationship Id="rId293" Type="http://schemas.openxmlformats.org/officeDocument/2006/relationships/slide" Target="slides/slide287.xml"/><Relationship Id="rId294" Type="http://schemas.openxmlformats.org/officeDocument/2006/relationships/slide" Target="slides/slide288.xml"/><Relationship Id="rId295" Type="http://schemas.openxmlformats.org/officeDocument/2006/relationships/slide" Target="slides/slide289.xml"/><Relationship Id="rId296" Type="http://schemas.openxmlformats.org/officeDocument/2006/relationships/slide" Target="slides/slide290.xml"/><Relationship Id="rId297" Type="http://schemas.openxmlformats.org/officeDocument/2006/relationships/slide" Target="slides/slide291.xml"/><Relationship Id="rId298" Type="http://schemas.openxmlformats.org/officeDocument/2006/relationships/slide" Target="slides/slide292.xml"/><Relationship Id="rId299" Type="http://schemas.openxmlformats.org/officeDocument/2006/relationships/slide" Target="slides/slide293.xml"/><Relationship Id="rId300" Type="http://schemas.openxmlformats.org/officeDocument/2006/relationships/slide" Target="slides/slide294.xml"/><Relationship Id="rId301" Type="http://schemas.openxmlformats.org/officeDocument/2006/relationships/slide" Target="slides/slide295.xml"/><Relationship Id="rId302" Type="http://schemas.openxmlformats.org/officeDocument/2006/relationships/slide" Target="slides/slide296.xml"/><Relationship Id="rId303" Type="http://schemas.openxmlformats.org/officeDocument/2006/relationships/slide" Target="slides/slide297.xml"/><Relationship Id="rId304" Type="http://schemas.openxmlformats.org/officeDocument/2006/relationships/slide" Target="slides/slide298.xml"/><Relationship Id="rId305" Type="http://schemas.openxmlformats.org/officeDocument/2006/relationships/slide" Target="slides/slide299.xml"/><Relationship Id="rId306" Type="http://schemas.openxmlformats.org/officeDocument/2006/relationships/slide" Target="slides/slide300.xml"/><Relationship Id="rId307" Type="http://schemas.openxmlformats.org/officeDocument/2006/relationships/slide" Target="slides/slide301.xml"/><Relationship Id="rId308" Type="http://schemas.openxmlformats.org/officeDocument/2006/relationships/slide" Target="slides/slide302.xml"/><Relationship Id="rId309" Type="http://schemas.openxmlformats.org/officeDocument/2006/relationships/slide" Target="slides/slide303.xml"/><Relationship Id="rId310" Type="http://schemas.openxmlformats.org/officeDocument/2006/relationships/slide" Target="slides/slide304.xml"/><Relationship Id="rId311" Type="http://schemas.openxmlformats.org/officeDocument/2006/relationships/slide" Target="slides/slide305.xml"/><Relationship Id="rId312" Type="http://schemas.openxmlformats.org/officeDocument/2006/relationships/slide" Target="slides/slide306.xml"/><Relationship Id="rId313" Type="http://schemas.openxmlformats.org/officeDocument/2006/relationships/slide" Target="slides/slide307.xml"/><Relationship Id="rId314" Type="http://schemas.openxmlformats.org/officeDocument/2006/relationships/slide" Target="slides/slide308.xml"/><Relationship Id="rId315" Type="http://schemas.openxmlformats.org/officeDocument/2006/relationships/slide" Target="slides/slide309.xml"/><Relationship Id="rId316" Type="http://schemas.openxmlformats.org/officeDocument/2006/relationships/slide" Target="slides/slide310.xml"/><Relationship Id="rId317" Type="http://schemas.openxmlformats.org/officeDocument/2006/relationships/slide" Target="slides/slide311.xml"/><Relationship Id="rId318" Type="http://schemas.openxmlformats.org/officeDocument/2006/relationships/slide" Target="slides/slide312.xml"/><Relationship Id="rId319" Type="http://schemas.openxmlformats.org/officeDocument/2006/relationships/slide" Target="slides/slide313.xml"/><Relationship Id="rId320" Type="http://schemas.openxmlformats.org/officeDocument/2006/relationships/slide" Target="slides/slide314.xml"/><Relationship Id="rId321" Type="http://schemas.openxmlformats.org/officeDocument/2006/relationships/slide" Target="slides/slide315.xml"/><Relationship Id="rId322" Type="http://schemas.openxmlformats.org/officeDocument/2006/relationships/slide" Target="slides/slide316.xml"/><Relationship Id="rId323" Type="http://schemas.openxmlformats.org/officeDocument/2006/relationships/slide" Target="slides/slide317.xml"/><Relationship Id="rId324" Type="http://schemas.openxmlformats.org/officeDocument/2006/relationships/slide" Target="slides/slide318.xml"/><Relationship Id="rId325" Type="http://schemas.openxmlformats.org/officeDocument/2006/relationships/slide" Target="slides/slide319.xml"/><Relationship Id="rId326" Type="http://schemas.openxmlformats.org/officeDocument/2006/relationships/slide" Target="slides/slide320.xml"/><Relationship Id="rId327" Type="http://schemas.openxmlformats.org/officeDocument/2006/relationships/slide" Target="slides/slide321.xml"/><Relationship Id="rId328" Type="http://schemas.openxmlformats.org/officeDocument/2006/relationships/slide" Target="slides/slide322.xml"/><Relationship Id="rId329" Type="http://schemas.openxmlformats.org/officeDocument/2006/relationships/slide" Target="slides/slide323.xml"/><Relationship Id="rId330" Type="http://schemas.openxmlformats.org/officeDocument/2006/relationships/slide" Target="slides/slide324.xml"/><Relationship Id="rId331" Type="http://schemas.openxmlformats.org/officeDocument/2006/relationships/slide" Target="slides/slide325.xml"/><Relationship Id="rId332" Type="http://schemas.openxmlformats.org/officeDocument/2006/relationships/slide" Target="slides/slide326.xml"/><Relationship Id="rId333" Type="http://schemas.openxmlformats.org/officeDocument/2006/relationships/slide" Target="slides/slide327.xml"/><Relationship Id="rId334" Type="http://schemas.openxmlformats.org/officeDocument/2006/relationships/slide" Target="slides/slide328.xml"/><Relationship Id="rId335" Type="http://schemas.openxmlformats.org/officeDocument/2006/relationships/slide" Target="slides/slide329.xml"/><Relationship Id="rId336" Type="http://schemas.openxmlformats.org/officeDocument/2006/relationships/slide" Target="slides/slide330.xml"/><Relationship Id="rId337" Type="http://schemas.openxmlformats.org/officeDocument/2006/relationships/slide" Target="slides/slide331.xml"/><Relationship Id="rId338" Type="http://schemas.openxmlformats.org/officeDocument/2006/relationships/slide" Target="slides/slide332.xml"/><Relationship Id="rId339" Type="http://schemas.openxmlformats.org/officeDocument/2006/relationships/slide" Target="slides/slide333.xml"/><Relationship Id="rId340" Type="http://schemas.openxmlformats.org/officeDocument/2006/relationships/slide" Target="slides/slide334.xml"/><Relationship Id="rId341" Type="http://schemas.openxmlformats.org/officeDocument/2006/relationships/slide" Target="slides/slide335.xml"/><Relationship Id="rId342" Type="http://schemas.openxmlformats.org/officeDocument/2006/relationships/slide" Target="slides/slide336.xml"/><Relationship Id="rId343" Type="http://schemas.openxmlformats.org/officeDocument/2006/relationships/slide" Target="slides/slide337.xml"/><Relationship Id="rId344" Type="http://schemas.openxmlformats.org/officeDocument/2006/relationships/slide" Target="slides/slide338.xml"/><Relationship Id="rId345" Type="http://schemas.openxmlformats.org/officeDocument/2006/relationships/slide" Target="slides/slide339.xml"/><Relationship Id="rId346" Type="http://schemas.openxmlformats.org/officeDocument/2006/relationships/slide" Target="slides/slide340.xml"/><Relationship Id="rId347" Type="http://schemas.openxmlformats.org/officeDocument/2006/relationships/slide" Target="slides/slide341.xml"/><Relationship Id="rId348" Type="http://schemas.openxmlformats.org/officeDocument/2006/relationships/slide" Target="slides/slide342.xml"/><Relationship Id="rId349" Type="http://schemas.openxmlformats.org/officeDocument/2006/relationships/slide" Target="slides/slide343.xml"/><Relationship Id="rId350" Type="http://schemas.openxmlformats.org/officeDocument/2006/relationships/slide" Target="slides/slide344.xml"/><Relationship Id="rId351" Type="http://schemas.openxmlformats.org/officeDocument/2006/relationships/slide" Target="slides/slide345.xml"/><Relationship Id="rId352" Type="http://schemas.openxmlformats.org/officeDocument/2006/relationships/slide" Target="slides/slide346.xml"/><Relationship Id="rId353" Type="http://schemas.openxmlformats.org/officeDocument/2006/relationships/slide" Target="slides/slide347.xml"/><Relationship Id="rId354" Type="http://schemas.openxmlformats.org/officeDocument/2006/relationships/slide" Target="slides/slide348.xml"/><Relationship Id="rId355" Type="http://schemas.openxmlformats.org/officeDocument/2006/relationships/slide" Target="slides/slide349.xml"/><Relationship Id="rId356" Type="http://schemas.openxmlformats.org/officeDocument/2006/relationships/slide" Target="slides/slide350.xml"/><Relationship Id="rId357" Type="http://schemas.openxmlformats.org/officeDocument/2006/relationships/slide" Target="slides/slide351.xml"/><Relationship Id="rId358" Type="http://schemas.openxmlformats.org/officeDocument/2006/relationships/slide" Target="slides/slide352.xml"/><Relationship Id="rId359" Type="http://schemas.openxmlformats.org/officeDocument/2006/relationships/slide" Target="slides/slide353.xml"/><Relationship Id="rId360" Type="http://schemas.openxmlformats.org/officeDocument/2006/relationships/slide" Target="slides/slide354.xml"/><Relationship Id="rId361" Type="http://schemas.openxmlformats.org/officeDocument/2006/relationships/slide" Target="slides/slide355.xml"/><Relationship Id="rId362" Type="http://schemas.openxmlformats.org/officeDocument/2006/relationships/slide" Target="slides/slide356.xml"/><Relationship Id="rId363" Type="http://schemas.openxmlformats.org/officeDocument/2006/relationships/slide" Target="slides/slide357.xml"/><Relationship Id="rId364" Type="http://schemas.openxmlformats.org/officeDocument/2006/relationships/slide" Target="slides/slide358.xml"/><Relationship Id="rId365" Type="http://schemas.openxmlformats.org/officeDocument/2006/relationships/slide" Target="slides/slide359.xml"/><Relationship Id="rId366" Type="http://schemas.openxmlformats.org/officeDocument/2006/relationships/slide" Target="slides/slide360.xml"/><Relationship Id="rId367" Type="http://schemas.openxmlformats.org/officeDocument/2006/relationships/slide" Target="slides/slide361.xml"/><Relationship Id="rId368" Type="http://schemas.openxmlformats.org/officeDocument/2006/relationships/slide" Target="slides/slide362.xml"/><Relationship Id="rId369" Type="http://schemas.openxmlformats.org/officeDocument/2006/relationships/slide" Target="slides/slide363.xml"/><Relationship Id="rId370" Type="http://schemas.openxmlformats.org/officeDocument/2006/relationships/slide" Target="slides/slide364.xml"/><Relationship Id="rId371" Type="http://schemas.openxmlformats.org/officeDocument/2006/relationships/slide" Target="slides/slide365.xml"/><Relationship Id="rId372" Type="http://schemas.openxmlformats.org/officeDocument/2006/relationships/slide" Target="slides/slide366.xml"/><Relationship Id="rId373" Type="http://schemas.openxmlformats.org/officeDocument/2006/relationships/slide" Target="slides/slide367.xml"/><Relationship Id="rId374" Type="http://schemas.openxmlformats.org/officeDocument/2006/relationships/slide" Target="slides/slide368.xml"/><Relationship Id="rId375" Type="http://schemas.openxmlformats.org/officeDocument/2006/relationships/slide" Target="slides/slide369.xml"/><Relationship Id="rId376" Type="http://schemas.openxmlformats.org/officeDocument/2006/relationships/slide" Target="slides/slide370.xml"/><Relationship Id="rId377" Type="http://schemas.openxmlformats.org/officeDocument/2006/relationships/slide" Target="slides/slide371.xml"/><Relationship Id="rId378" Type="http://schemas.openxmlformats.org/officeDocument/2006/relationships/slide" Target="slides/slide372.xml"/><Relationship Id="rId379" Type="http://schemas.openxmlformats.org/officeDocument/2006/relationships/slide" Target="slides/slide373.xml"/><Relationship Id="rId380" Type="http://schemas.openxmlformats.org/officeDocument/2006/relationships/slide" Target="slides/slide374.xml"/><Relationship Id="rId381" Type="http://schemas.openxmlformats.org/officeDocument/2006/relationships/slide" Target="slides/slide375.xml"/><Relationship Id="rId382" Type="http://schemas.openxmlformats.org/officeDocument/2006/relationships/slide" Target="slides/slide376.xml"/><Relationship Id="rId383" Type="http://schemas.openxmlformats.org/officeDocument/2006/relationships/slide" Target="slides/slide377.xml"/><Relationship Id="rId384" Type="http://schemas.openxmlformats.org/officeDocument/2006/relationships/slide" Target="slides/slide378.xml"/><Relationship Id="rId385" Type="http://schemas.openxmlformats.org/officeDocument/2006/relationships/slide" Target="slides/slide379.xml"/><Relationship Id="rId386" Type="http://schemas.openxmlformats.org/officeDocument/2006/relationships/slide" Target="slides/slide380.xml"/><Relationship Id="rId387" Type="http://schemas.openxmlformats.org/officeDocument/2006/relationships/slide" Target="slides/slide381.xml"/><Relationship Id="rId388" Type="http://schemas.openxmlformats.org/officeDocument/2006/relationships/slide" Target="slides/slide382.xml"/><Relationship Id="rId389" Type="http://schemas.openxmlformats.org/officeDocument/2006/relationships/slide" Target="slides/slide383.xml"/><Relationship Id="rId390" Type="http://schemas.openxmlformats.org/officeDocument/2006/relationships/slide" Target="slides/slide384.xml"/><Relationship Id="rId391" Type="http://schemas.openxmlformats.org/officeDocument/2006/relationships/slide" Target="slides/slide385.xml"/><Relationship Id="rId392" Type="http://schemas.openxmlformats.org/officeDocument/2006/relationships/slide" Target="slides/slide386.xml"/><Relationship Id="rId393" Type="http://schemas.openxmlformats.org/officeDocument/2006/relationships/slide" Target="slides/slide387.xml"/><Relationship Id="rId394" Type="http://schemas.openxmlformats.org/officeDocument/2006/relationships/slide" Target="slides/slide388.xml"/><Relationship Id="rId395" Type="http://schemas.openxmlformats.org/officeDocument/2006/relationships/slide" Target="slides/slide389.xml"/><Relationship Id="rId396" Type="http://schemas.openxmlformats.org/officeDocument/2006/relationships/slide" Target="slides/slide390.xml"/><Relationship Id="rId397" Type="http://schemas.openxmlformats.org/officeDocument/2006/relationships/slide" Target="slides/slide391.xml"/><Relationship Id="rId398" Type="http://schemas.openxmlformats.org/officeDocument/2006/relationships/slide" Target="slides/slide392.xml"/><Relationship Id="rId399" Type="http://schemas.openxmlformats.org/officeDocument/2006/relationships/slide" Target="slides/slide393.xml"/><Relationship Id="rId400" Type="http://schemas.openxmlformats.org/officeDocument/2006/relationships/slide" Target="slides/slide394.xml"/><Relationship Id="rId401" Type="http://schemas.openxmlformats.org/officeDocument/2006/relationships/slide" Target="slides/slide395.xml"/><Relationship Id="rId402" Type="http://schemas.openxmlformats.org/officeDocument/2006/relationships/slide" Target="slides/slide396.xml"/><Relationship Id="rId403" Type="http://schemas.openxmlformats.org/officeDocument/2006/relationships/slide" Target="slides/slide397.xml"/><Relationship Id="rId404" Type="http://schemas.openxmlformats.org/officeDocument/2006/relationships/slide" Target="slides/slide398.xml"/><Relationship Id="rId405" Type="http://schemas.openxmlformats.org/officeDocument/2006/relationships/slide" Target="slides/slide399.xml"/><Relationship Id="rId406" Type="http://schemas.openxmlformats.org/officeDocument/2006/relationships/slide" Target="slides/slide400.xml"/><Relationship Id="rId407" Type="http://schemas.openxmlformats.org/officeDocument/2006/relationships/slide" Target="slides/slide401.xml"/><Relationship Id="rId408" Type="http://schemas.openxmlformats.org/officeDocument/2006/relationships/slide" Target="slides/slide402.xml"/><Relationship Id="rId409" Type="http://schemas.openxmlformats.org/officeDocument/2006/relationships/slide" Target="slides/slide403.xml"/><Relationship Id="rId410" Type="http://schemas.openxmlformats.org/officeDocument/2006/relationships/slide" Target="slides/slide404.xml"/><Relationship Id="rId411" Type="http://schemas.openxmlformats.org/officeDocument/2006/relationships/slide" Target="slides/slide405.xml"/><Relationship Id="rId412" Type="http://schemas.openxmlformats.org/officeDocument/2006/relationships/slide" Target="slides/slide406.xml"/><Relationship Id="rId413" Type="http://schemas.openxmlformats.org/officeDocument/2006/relationships/slide" Target="slides/slide407.xml"/><Relationship Id="rId414" Type="http://schemas.openxmlformats.org/officeDocument/2006/relationships/slide" Target="slides/slide408.xml"/><Relationship Id="rId415" Type="http://schemas.openxmlformats.org/officeDocument/2006/relationships/slide" Target="slides/slide409.xml"/><Relationship Id="rId416" Type="http://schemas.openxmlformats.org/officeDocument/2006/relationships/slide" Target="slides/slide410.xml"/><Relationship Id="rId417" Type="http://schemas.openxmlformats.org/officeDocument/2006/relationships/slide" Target="slides/slide411.xml"/><Relationship Id="rId418" Type="http://schemas.openxmlformats.org/officeDocument/2006/relationships/slide" Target="slides/slide412.xml"/><Relationship Id="rId419" Type="http://schemas.openxmlformats.org/officeDocument/2006/relationships/slide" Target="slides/slide413.xml"/><Relationship Id="rId420" Type="http://schemas.openxmlformats.org/officeDocument/2006/relationships/slide" Target="slides/slide414.xml"/><Relationship Id="rId421" Type="http://schemas.openxmlformats.org/officeDocument/2006/relationships/slide" Target="slides/slide415.xml"/><Relationship Id="rId422" Type="http://schemas.openxmlformats.org/officeDocument/2006/relationships/slide" Target="slides/slide416.xml"/><Relationship Id="rId423" Type="http://schemas.openxmlformats.org/officeDocument/2006/relationships/slide" Target="slides/slide417.xml"/><Relationship Id="rId424" Type="http://schemas.openxmlformats.org/officeDocument/2006/relationships/slide" Target="slides/slide418.xml"/><Relationship Id="rId425" Type="http://schemas.openxmlformats.org/officeDocument/2006/relationships/slide" Target="slides/slide419.xml"/><Relationship Id="rId426" Type="http://schemas.openxmlformats.org/officeDocument/2006/relationships/slide" Target="slides/slide420.xml"/><Relationship Id="rId427" Type="http://schemas.openxmlformats.org/officeDocument/2006/relationships/slide" Target="slides/slide421.xml"/><Relationship Id="rId428" Type="http://schemas.openxmlformats.org/officeDocument/2006/relationships/slide" Target="slides/slide422.xml"/><Relationship Id="rId429" Type="http://schemas.openxmlformats.org/officeDocument/2006/relationships/slide" Target="slides/slide423.xml"/><Relationship Id="rId430" Type="http://schemas.openxmlformats.org/officeDocument/2006/relationships/slide" Target="slides/slide424.xml"/><Relationship Id="rId431" Type="http://schemas.openxmlformats.org/officeDocument/2006/relationships/slide" Target="slides/slide425.xml"/><Relationship Id="rId432" Type="http://schemas.openxmlformats.org/officeDocument/2006/relationships/slide" Target="slides/slide426.xml"/><Relationship Id="rId433" Type="http://schemas.openxmlformats.org/officeDocument/2006/relationships/slide" Target="slides/slide427.xml"/><Relationship Id="rId434" Type="http://schemas.openxmlformats.org/officeDocument/2006/relationships/slide" Target="slides/slide428.xml"/><Relationship Id="rId435" Type="http://schemas.openxmlformats.org/officeDocument/2006/relationships/slide" Target="slides/slide429.xml"/><Relationship Id="rId436" Type="http://schemas.openxmlformats.org/officeDocument/2006/relationships/slide" Target="slides/slide430.xml"/><Relationship Id="rId437" Type="http://schemas.openxmlformats.org/officeDocument/2006/relationships/slide" Target="slides/slide431.xml"/><Relationship Id="rId438" Type="http://schemas.openxmlformats.org/officeDocument/2006/relationships/slide" Target="slides/slide432.xml"/><Relationship Id="rId439" Type="http://schemas.openxmlformats.org/officeDocument/2006/relationships/slide" Target="slides/slide433.xml"/><Relationship Id="rId440" Type="http://schemas.openxmlformats.org/officeDocument/2006/relationships/slide" Target="slides/slide434.xml"/><Relationship Id="rId441" Type="http://schemas.openxmlformats.org/officeDocument/2006/relationships/slide" Target="slides/slide435.xml"/><Relationship Id="rId442" Type="http://schemas.openxmlformats.org/officeDocument/2006/relationships/slide" Target="slides/slide436.xml"/><Relationship Id="rId443" Type="http://schemas.openxmlformats.org/officeDocument/2006/relationships/slide" Target="slides/slide437.xml"/><Relationship Id="rId444" Type="http://schemas.openxmlformats.org/officeDocument/2006/relationships/slide" Target="slides/slide438.xml"/><Relationship Id="rId445" Type="http://schemas.openxmlformats.org/officeDocument/2006/relationships/slide" Target="slides/slide439.xml"/><Relationship Id="rId446" Type="http://schemas.openxmlformats.org/officeDocument/2006/relationships/slide" Target="slides/slide440.xml"/><Relationship Id="rId447" Type="http://schemas.openxmlformats.org/officeDocument/2006/relationships/slide" Target="slides/slide441.xml"/><Relationship Id="rId448" Type="http://schemas.openxmlformats.org/officeDocument/2006/relationships/slide" Target="slides/slide442.xml"/><Relationship Id="rId449" Type="http://schemas.openxmlformats.org/officeDocument/2006/relationships/slide" Target="slides/slide443.xml"/><Relationship Id="rId450" Type="http://schemas.openxmlformats.org/officeDocument/2006/relationships/slide" Target="slides/slide444.xml"/><Relationship Id="rId451" Type="http://schemas.openxmlformats.org/officeDocument/2006/relationships/slide" Target="slides/slide445.xml"/><Relationship Id="rId452" Type="http://schemas.openxmlformats.org/officeDocument/2006/relationships/slide" Target="slides/slide446.xml"/><Relationship Id="rId453" Type="http://schemas.openxmlformats.org/officeDocument/2006/relationships/slide" Target="slides/slide447.xml"/><Relationship Id="rId454" Type="http://schemas.openxmlformats.org/officeDocument/2006/relationships/slide" Target="slides/slide448.xml"/><Relationship Id="rId455" Type="http://schemas.openxmlformats.org/officeDocument/2006/relationships/slide" Target="slides/slide449.xml"/><Relationship Id="rId456" Type="http://schemas.openxmlformats.org/officeDocument/2006/relationships/slide" Target="slides/slide450.xml"/><Relationship Id="rId457" Type="http://schemas.openxmlformats.org/officeDocument/2006/relationships/slide" Target="slides/slide451.xml"/><Relationship Id="rId458" Type="http://schemas.openxmlformats.org/officeDocument/2006/relationships/slide" Target="slides/slide452.xml"/><Relationship Id="rId459" Type="http://schemas.openxmlformats.org/officeDocument/2006/relationships/slide" Target="slides/slide453.xml"/><Relationship Id="rId460" Type="http://schemas.openxmlformats.org/officeDocument/2006/relationships/slide" Target="slides/slide454.xml"/><Relationship Id="rId461" Type="http://schemas.openxmlformats.org/officeDocument/2006/relationships/slide" Target="slides/slide455.xml"/><Relationship Id="rId462" Type="http://schemas.openxmlformats.org/officeDocument/2006/relationships/slide" Target="slides/slide456.xml"/><Relationship Id="rId463" Type="http://schemas.openxmlformats.org/officeDocument/2006/relationships/slide" Target="slides/slide457.xml"/><Relationship Id="rId464" Type="http://schemas.openxmlformats.org/officeDocument/2006/relationships/slide" Target="slides/slide458.xml"/><Relationship Id="rId465" Type="http://schemas.openxmlformats.org/officeDocument/2006/relationships/slide" Target="slides/slide459.xml"/><Relationship Id="rId466" Type="http://schemas.openxmlformats.org/officeDocument/2006/relationships/slide" Target="slides/slide460.xml"/><Relationship Id="rId467" Type="http://schemas.openxmlformats.org/officeDocument/2006/relationships/slide" Target="slides/slide461.xml"/><Relationship Id="rId468" Type="http://schemas.openxmlformats.org/officeDocument/2006/relationships/slide" Target="slides/slide462.xml"/><Relationship Id="rId469" Type="http://schemas.openxmlformats.org/officeDocument/2006/relationships/slide" Target="slides/slide463.xml"/><Relationship Id="rId470" Type="http://schemas.openxmlformats.org/officeDocument/2006/relationships/slide" Target="slides/slide464.xml"/><Relationship Id="rId471" Type="http://schemas.openxmlformats.org/officeDocument/2006/relationships/slide" Target="slides/slide465.xml"/><Relationship Id="rId472" Type="http://schemas.openxmlformats.org/officeDocument/2006/relationships/slide" Target="slides/slide466.xml"/><Relationship Id="rId473" Type="http://schemas.openxmlformats.org/officeDocument/2006/relationships/slide" Target="slides/slide467.xml"/><Relationship Id="rId474" Type="http://schemas.openxmlformats.org/officeDocument/2006/relationships/slide" Target="slides/slide468.xml"/><Relationship Id="rId475" Type="http://schemas.openxmlformats.org/officeDocument/2006/relationships/slide" Target="slides/slide469.xml"/><Relationship Id="rId476" Type="http://schemas.openxmlformats.org/officeDocument/2006/relationships/slide" Target="slides/slide470.xml"/><Relationship Id="rId477" Type="http://schemas.openxmlformats.org/officeDocument/2006/relationships/slide" Target="slides/slide471.xml"/><Relationship Id="rId478" Type="http://schemas.openxmlformats.org/officeDocument/2006/relationships/slide" Target="slides/slide472.xml"/><Relationship Id="rId479" Type="http://schemas.openxmlformats.org/officeDocument/2006/relationships/slide" Target="slides/slide473.xml"/><Relationship Id="rId480" Type="http://schemas.openxmlformats.org/officeDocument/2006/relationships/slide" Target="slides/slide474.xml"/><Relationship Id="rId481" Type="http://schemas.openxmlformats.org/officeDocument/2006/relationships/slide" Target="slides/slide475.xml"/><Relationship Id="rId482" Type="http://schemas.openxmlformats.org/officeDocument/2006/relationships/slide" Target="slides/slide476.xml"/><Relationship Id="rId483" Type="http://schemas.openxmlformats.org/officeDocument/2006/relationships/slide" Target="slides/slide477.xml"/><Relationship Id="rId484" Type="http://schemas.openxmlformats.org/officeDocument/2006/relationships/slide" Target="slides/slide478.xml"/><Relationship Id="rId485" Type="http://schemas.openxmlformats.org/officeDocument/2006/relationships/slide" Target="slides/slide479.xml"/><Relationship Id="rId486" Type="http://schemas.openxmlformats.org/officeDocument/2006/relationships/slide" Target="slides/slide480.xml"/><Relationship Id="rId487" Type="http://schemas.openxmlformats.org/officeDocument/2006/relationships/slide" Target="slides/slide481.xml"/><Relationship Id="rId488" Type="http://schemas.openxmlformats.org/officeDocument/2006/relationships/slide" Target="slides/slide482.xml"/><Relationship Id="rId489" Type="http://schemas.openxmlformats.org/officeDocument/2006/relationships/slide" Target="slides/slide483.xml"/><Relationship Id="rId490" Type="http://schemas.openxmlformats.org/officeDocument/2006/relationships/slide" Target="slides/slide484.xml"/><Relationship Id="rId491" Type="http://schemas.openxmlformats.org/officeDocument/2006/relationships/slide" Target="slides/slide485.xml"/><Relationship Id="rId492" Type="http://schemas.openxmlformats.org/officeDocument/2006/relationships/slide" Target="slides/slide486.xml"/><Relationship Id="rId493" Type="http://schemas.openxmlformats.org/officeDocument/2006/relationships/slide" Target="slides/slide487.xml"/><Relationship Id="rId494" Type="http://schemas.openxmlformats.org/officeDocument/2006/relationships/slide" Target="slides/slide488.xml"/><Relationship Id="rId495" Type="http://schemas.openxmlformats.org/officeDocument/2006/relationships/slide" Target="slides/slide489.xml"/><Relationship Id="rId496" Type="http://schemas.openxmlformats.org/officeDocument/2006/relationships/slide" Target="slides/slide490.xml"/><Relationship Id="rId497" Type="http://schemas.openxmlformats.org/officeDocument/2006/relationships/slide" Target="slides/slide491.xml"/><Relationship Id="rId498" Type="http://schemas.openxmlformats.org/officeDocument/2006/relationships/slide" Target="slides/slide492.xml"/><Relationship Id="rId499" Type="http://schemas.openxmlformats.org/officeDocument/2006/relationships/slide" Target="slides/slide493.xml"/><Relationship Id="rId500" Type="http://schemas.openxmlformats.org/officeDocument/2006/relationships/slide" Target="slides/slide494.xml"/><Relationship Id="rId501" Type="http://schemas.openxmlformats.org/officeDocument/2006/relationships/slide" Target="slides/slide495.xml"/><Relationship Id="rId502" Type="http://schemas.openxmlformats.org/officeDocument/2006/relationships/slide" Target="slides/slide496.xml"/><Relationship Id="rId503" Type="http://schemas.openxmlformats.org/officeDocument/2006/relationships/slide" Target="slides/slide497.xml"/><Relationship Id="rId504" Type="http://schemas.openxmlformats.org/officeDocument/2006/relationships/slide" Target="slides/slide498.xml"/><Relationship Id="rId505" Type="http://schemas.openxmlformats.org/officeDocument/2006/relationships/slide" Target="slides/slide499.xml"/><Relationship Id="rId506" Type="http://schemas.openxmlformats.org/officeDocument/2006/relationships/slide" Target="slides/slide500.xml"/><Relationship Id="rId507" Type="http://schemas.openxmlformats.org/officeDocument/2006/relationships/slide" Target="slides/slide501.xml"/><Relationship Id="rId508" Type="http://schemas.openxmlformats.org/officeDocument/2006/relationships/slide" Target="slides/slide502.xml"/><Relationship Id="rId509" Type="http://schemas.openxmlformats.org/officeDocument/2006/relationships/slide" Target="slides/slide503.xml"/><Relationship Id="rId510" Type="http://schemas.openxmlformats.org/officeDocument/2006/relationships/slide" Target="slides/slide504.xml"/><Relationship Id="rId511" Type="http://schemas.openxmlformats.org/officeDocument/2006/relationships/slide" Target="slides/slide505.xml"/><Relationship Id="rId512" Type="http://schemas.openxmlformats.org/officeDocument/2006/relationships/slide" Target="slides/slide506.xml"/><Relationship Id="rId513" Type="http://schemas.openxmlformats.org/officeDocument/2006/relationships/slide" Target="slides/slide507.xml"/><Relationship Id="rId514" Type="http://schemas.openxmlformats.org/officeDocument/2006/relationships/slide" Target="slides/slide508.xml"/><Relationship Id="rId515" Type="http://schemas.openxmlformats.org/officeDocument/2006/relationships/slide" Target="slides/slide509.xml"/><Relationship Id="rId516" Type="http://schemas.openxmlformats.org/officeDocument/2006/relationships/slide" Target="slides/slide510.xml"/><Relationship Id="rId517" Type="http://schemas.openxmlformats.org/officeDocument/2006/relationships/slide" Target="slides/slide511.xml"/><Relationship Id="rId518" Type="http://schemas.openxmlformats.org/officeDocument/2006/relationships/slide" Target="slides/slide512.xml"/><Relationship Id="rId519" Type="http://schemas.openxmlformats.org/officeDocument/2006/relationships/slide" Target="slides/slide513.xml"/><Relationship Id="rId520" Type="http://schemas.openxmlformats.org/officeDocument/2006/relationships/slide" Target="slides/slide514.xml"/><Relationship Id="rId521" Type="http://schemas.openxmlformats.org/officeDocument/2006/relationships/slide" Target="slides/slide515.xml"/><Relationship Id="rId522" Type="http://schemas.openxmlformats.org/officeDocument/2006/relationships/slide" Target="slides/slide516.xml"/><Relationship Id="rId523" Type="http://schemas.openxmlformats.org/officeDocument/2006/relationships/slide" Target="slides/slide517.xml"/><Relationship Id="rId524" Type="http://schemas.openxmlformats.org/officeDocument/2006/relationships/slide" Target="slides/slide518.xml"/><Relationship Id="rId525" Type="http://schemas.openxmlformats.org/officeDocument/2006/relationships/slide" Target="slides/slide519.xml"/><Relationship Id="rId526" Type="http://schemas.openxmlformats.org/officeDocument/2006/relationships/slide" Target="slides/slide520.xml"/><Relationship Id="rId527" Type="http://schemas.openxmlformats.org/officeDocument/2006/relationships/slide" Target="slides/slide521.xml"/><Relationship Id="rId528" Type="http://schemas.openxmlformats.org/officeDocument/2006/relationships/slide" Target="slides/slide522.xml"/><Relationship Id="rId529" Type="http://schemas.openxmlformats.org/officeDocument/2006/relationships/slide" Target="slides/slide523.xml"/><Relationship Id="rId530" Type="http://schemas.openxmlformats.org/officeDocument/2006/relationships/slide" Target="slides/slide524.xml"/><Relationship Id="rId531" Type="http://schemas.openxmlformats.org/officeDocument/2006/relationships/slide" Target="slides/slide525.xml"/><Relationship Id="rId532" Type="http://schemas.openxmlformats.org/officeDocument/2006/relationships/slide" Target="slides/slide526.xml"/><Relationship Id="rId533" Type="http://schemas.openxmlformats.org/officeDocument/2006/relationships/slide" Target="slides/slide527.xml"/><Relationship Id="rId534" Type="http://schemas.openxmlformats.org/officeDocument/2006/relationships/slide" Target="slides/slide528.xml"/><Relationship Id="rId535" Type="http://schemas.openxmlformats.org/officeDocument/2006/relationships/slide" Target="slides/slide529.xml"/><Relationship Id="rId536" Type="http://schemas.openxmlformats.org/officeDocument/2006/relationships/slide" Target="slides/slide530.xml"/><Relationship Id="rId537" Type="http://schemas.openxmlformats.org/officeDocument/2006/relationships/slide" Target="slides/slide531.xml"/><Relationship Id="rId538" Type="http://schemas.openxmlformats.org/officeDocument/2006/relationships/slide" Target="slides/slide532.xml"/><Relationship Id="rId539" Type="http://schemas.openxmlformats.org/officeDocument/2006/relationships/slide" Target="slides/slide533.xml"/><Relationship Id="rId540" Type="http://schemas.openxmlformats.org/officeDocument/2006/relationships/slide" Target="slides/slide534.xml"/><Relationship Id="rId541" Type="http://schemas.openxmlformats.org/officeDocument/2006/relationships/slide" Target="slides/slide535.xml"/><Relationship Id="rId542" Type="http://schemas.openxmlformats.org/officeDocument/2006/relationships/slide" Target="slides/slide536.xml"/><Relationship Id="rId543" Type="http://schemas.openxmlformats.org/officeDocument/2006/relationships/slide" Target="slides/slide537.xml"/><Relationship Id="rId544" Type="http://schemas.openxmlformats.org/officeDocument/2006/relationships/slide" Target="slides/slide538.xml"/><Relationship Id="rId545" Type="http://schemas.openxmlformats.org/officeDocument/2006/relationships/slide" Target="slides/slide539.xml"/><Relationship Id="rId546" Type="http://schemas.openxmlformats.org/officeDocument/2006/relationships/slide" Target="slides/slide540.xml"/><Relationship Id="rId547" Type="http://schemas.openxmlformats.org/officeDocument/2006/relationships/slide" Target="slides/slide541.xml"/><Relationship Id="rId548" Type="http://schemas.openxmlformats.org/officeDocument/2006/relationships/slide" Target="slides/slide542.xml"/><Relationship Id="rId549" Type="http://schemas.openxmlformats.org/officeDocument/2006/relationships/slide" Target="slides/slide543.xml"/><Relationship Id="rId550" Type="http://schemas.openxmlformats.org/officeDocument/2006/relationships/slide" Target="slides/slide544.xml"/><Relationship Id="rId551" Type="http://schemas.openxmlformats.org/officeDocument/2006/relationships/slide" Target="slides/slide545.xml"/><Relationship Id="rId552" Type="http://schemas.openxmlformats.org/officeDocument/2006/relationships/slide" Target="slides/slide546.xml"/><Relationship Id="rId553" Type="http://schemas.openxmlformats.org/officeDocument/2006/relationships/slide" Target="slides/slide547.xml"/><Relationship Id="rId554" Type="http://schemas.openxmlformats.org/officeDocument/2006/relationships/slide" Target="slides/slide548.xml"/><Relationship Id="rId555" Type="http://schemas.openxmlformats.org/officeDocument/2006/relationships/slide" Target="slides/slide549.xml"/><Relationship Id="rId556" Type="http://schemas.openxmlformats.org/officeDocument/2006/relationships/slide" Target="slides/slide550.xml"/><Relationship Id="rId557" Type="http://schemas.openxmlformats.org/officeDocument/2006/relationships/slide" Target="slides/slide551.xml"/><Relationship Id="rId558" Type="http://schemas.openxmlformats.org/officeDocument/2006/relationships/slide" Target="slides/slide552.xml"/><Relationship Id="rId559" Type="http://schemas.openxmlformats.org/officeDocument/2006/relationships/slide" Target="slides/slide553.xml"/><Relationship Id="rId560" Type="http://schemas.openxmlformats.org/officeDocument/2006/relationships/slide" Target="slides/slide554.xml"/><Relationship Id="rId561" Type="http://schemas.openxmlformats.org/officeDocument/2006/relationships/slide" Target="slides/slide555.xml"/><Relationship Id="rId562" Type="http://schemas.openxmlformats.org/officeDocument/2006/relationships/slide" Target="slides/slide556.xml"/><Relationship Id="rId563" Type="http://schemas.openxmlformats.org/officeDocument/2006/relationships/slide" Target="slides/slide557.xml"/><Relationship Id="rId564" Type="http://schemas.openxmlformats.org/officeDocument/2006/relationships/slide" Target="slides/slide558.xml"/><Relationship Id="rId565" Type="http://schemas.openxmlformats.org/officeDocument/2006/relationships/slide" Target="slides/slide559.xml"/><Relationship Id="rId566" Type="http://schemas.openxmlformats.org/officeDocument/2006/relationships/slide" Target="slides/slide560.xml"/><Relationship Id="rId567" Type="http://schemas.openxmlformats.org/officeDocument/2006/relationships/slide" Target="slides/slide561.xml"/><Relationship Id="rId568" Type="http://schemas.openxmlformats.org/officeDocument/2006/relationships/slide" Target="slides/slide562.xml"/><Relationship Id="rId569" Type="http://schemas.openxmlformats.org/officeDocument/2006/relationships/slide" Target="slides/slide563.xml"/><Relationship Id="rId570" Type="http://schemas.openxmlformats.org/officeDocument/2006/relationships/slide" Target="slides/slide564.xml"/><Relationship Id="rId571" Type="http://schemas.openxmlformats.org/officeDocument/2006/relationships/slide" Target="slides/slide565.xml"/><Relationship Id="rId572" Type="http://schemas.openxmlformats.org/officeDocument/2006/relationships/slide" Target="slides/slide566.xml"/><Relationship Id="rId573" Type="http://schemas.openxmlformats.org/officeDocument/2006/relationships/slide" Target="slides/slide567.xml"/><Relationship Id="rId574" Type="http://schemas.openxmlformats.org/officeDocument/2006/relationships/slide" Target="slides/slide568.xml"/><Relationship Id="rId575" Type="http://schemas.openxmlformats.org/officeDocument/2006/relationships/slide" Target="slides/slide569.xml"/><Relationship Id="rId576" Type="http://schemas.openxmlformats.org/officeDocument/2006/relationships/slide" Target="slides/slide570.xml"/><Relationship Id="rId577" Type="http://schemas.openxmlformats.org/officeDocument/2006/relationships/slide" Target="slides/slide571.xml"/><Relationship Id="rId578" Type="http://schemas.openxmlformats.org/officeDocument/2006/relationships/slide" Target="slides/slide572.xml"/><Relationship Id="rId579" Type="http://schemas.openxmlformats.org/officeDocument/2006/relationships/slide" Target="slides/slide573.xml"/><Relationship Id="rId580" Type="http://schemas.openxmlformats.org/officeDocument/2006/relationships/slide" Target="slides/slide574.xml"/><Relationship Id="rId581" Type="http://schemas.openxmlformats.org/officeDocument/2006/relationships/slide" Target="slides/slide575.xml"/><Relationship Id="rId582" Type="http://schemas.openxmlformats.org/officeDocument/2006/relationships/slide" Target="slides/slide576.xml"/><Relationship Id="rId583" Type="http://schemas.openxmlformats.org/officeDocument/2006/relationships/slide" Target="slides/slide577.xml"/><Relationship Id="rId584" Type="http://schemas.openxmlformats.org/officeDocument/2006/relationships/slide" Target="slides/slide578.xml"/><Relationship Id="rId585" Type="http://schemas.openxmlformats.org/officeDocument/2006/relationships/slide" Target="slides/slide579.xml"/><Relationship Id="rId586" Type="http://schemas.openxmlformats.org/officeDocument/2006/relationships/slide" Target="slides/slide580.xml"/><Relationship Id="rId587" Type="http://schemas.openxmlformats.org/officeDocument/2006/relationships/slide" Target="slides/slide581.xml"/><Relationship Id="rId588" Type="http://schemas.openxmlformats.org/officeDocument/2006/relationships/slide" Target="slides/slide582.xml"/><Relationship Id="rId589" Type="http://schemas.openxmlformats.org/officeDocument/2006/relationships/slide" Target="slides/slide583.xml"/><Relationship Id="rId590" Type="http://schemas.openxmlformats.org/officeDocument/2006/relationships/slide" Target="slides/slide584.xml"/><Relationship Id="rId591" Type="http://schemas.openxmlformats.org/officeDocument/2006/relationships/slide" Target="slides/slide585.xml"/><Relationship Id="rId592" Type="http://schemas.openxmlformats.org/officeDocument/2006/relationships/slide" Target="slides/slide586.xml"/><Relationship Id="rId593" Type="http://schemas.openxmlformats.org/officeDocument/2006/relationships/slide" Target="slides/slide587.xml"/><Relationship Id="rId594" Type="http://schemas.openxmlformats.org/officeDocument/2006/relationships/slide" Target="slides/slide588.xml"/><Relationship Id="rId595" Type="http://schemas.openxmlformats.org/officeDocument/2006/relationships/slide" Target="slides/slide589.xml"/><Relationship Id="rId596" Type="http://schemas.openxmlformats.org/officeDocument/2006/relationships/slide" Target="slides/slide590.xml"/><Relationship Id="rId597" Type="http://schemas.openxmlformats.org/officeDocument/2006/relationships/slide" Target="slides/slide591.xml"/><Relationship Id="rId598" Type="http://schemas.openxmlformats.org/officeDocument/2006/relationships/slide" Target="slides/slide592.xml"/><Relationship Id="rId599" Type="http://schemas.openxmlformats.org/officeDocument/2006/relationships/slide" Target="slides/slide593.xml"/><Relationship Id="rId600" Type="http://schemas.openxmlformats.org/officeDocument/2006/relationships/slide" Target="slides/slide594.xml"/><Relationship Id="rId601" Type="http://schemas.openxmlformats.org/officeDocument/2006/relationships/slide" Target="slides/slide595.xml"/><Relationship Id="rId602" Type="http://schemas.openxmlformats.org/officeDocument/2006/relationships/slide" Target="slides/slide596.xml"/><Relationship Id="rId603" Type="http://schemas.openxmlformats.org/officeDocument/2006/relationships/slide" Target="slides/slide597.xml"/><Relationship Id="rId604" Type="http://schemas.openxmlformats.org/officeDocument/2006/relationships/slide" Target="slides/slide598.xml"/><Relationship Id="rId605" Type="http://schemas.openxmlformats.org/officeDocument/2006/relationships/slide" Target="slides/slide599.xml"/><Relationship Id="rId606" Type="http://schemas.openxmlformats.org/officeDocument/2006/relationships/slide" Target="slides/slide600.xml"/><Relationship Id="rId607" Type="http://schemas.openxmlformats.org/officeDocument/2006/relationships/slide" Target="slides/slide601.xml"/><Relationship Id="rId608" Type="http://schemas.openxmlformats.org/officeDocument/2006/relationships/slide" Target="slides/slide602.xml"/><Relationship Id="rId609" Type="http://schemas.openxmlformats.org/officeDocument/2006/relationships/slide" Target="slides/slide603.xml"/><Relationship Id="rId610" Type="http://schemas.openxmlformats.org/officeDocument/2006/relationships/slide" Target="slides/slide604.xml"/><Relationship Id="rId611" Type="http://schemas.openxmlformats.org/officeDocument/2006/relationships/slide" Target="slides/slide605.xml"/><Relationship Id="rId612" Type="http://schemas.openxmlformats.org/officeDocument/2006/relationships/slide" Target="slides/slide606.xml"/><Relationship Id="rId613" Type="http://schemas.openxmlformats.org/officeDocument/2006/relationships/slide" Target="slides/slide607.xml"/><Relationship Id="rId614" Type="http://schemas.openxmlformats.org/officeDocument/2006/relationships/slide" Target="slides/slide608.xml"/><Relationship Id="rId615" Type="http://schemas.openxmlformats.org/officeDocument/2006/relationships/slide" Target="slides/slide609.xml"/><Relationship Id="rId616" Type="http://schemas.openxmlformats.org/officeDocument/2006/relationships/slide" Target="slides/slide610.xml"/><Relationship Id="rId617" Type="http://schemas.openxmlformats.org/officeDocument/2006/relationships/slide" Target="slides/slide611.xml"/><Relationship Id="rId618" Type="http://schemas.openxmlformats.org/officeDocument/2006/relationships/slide" Target="slides/slide612.xml"/><Relationship Id="rId619" Type="http://schemas.openxmlformats.org/officeDocument/2006/relationships/slide" Target="slides/slide613.xml"/><Relationship Id="rId620" Type="http://schemas.openxmlformats.org/officeDocument/2006/relationships/slide" Target="slides/slide614.xml"/><Relationship Id="rId621" Type="http://schemas.openxmlformats.org/officeDocument/2006/relationships/slide" Target="slides/slide615.xml"/><Relationship Id="rId622" Type="http://schemas.openxmlformats.org/officeDocument/2006/relationships/slide" Target="slides/slide616.xml"/><Relationship Id="rId623" Type="http://schemas.openxmlformats.org/officeDocument/2006/relationships/slide" Target="slides/slide617.xml"/><Relationship Id="rId624" Type="http://schemas.openxmlformats.org/officeDocument/2006/relationships/slide" Target="slides/slide618.xml"/><Relationship Id="rId625" Type="http://schemas.openxmlformats.org/officeDocument/2006/relationships/slide" Target="slides/slide619.xml"/><Relationship Id="rId626" Type="http://schemas.openxmlformats.org/officeDocument/2006/relationships/slide" Target="slides/slide620.xml"/><Relationship Id="rId627" Type="http://schemas.openxmlformats.org/officeDocument/2006/relationships/slide" Target="slides/slide621.xml"/><Relationship Id="rId628" Type="http://schemas.openxmlformats.org/officeDocument/2006/relationships/slide" Target="slides/slide622.xml"/><Relationship Id="rId629" Type="http://schemas.openxmlformats.org/officeDocument/2006/relationships/slide" Target="slides/slide623.xml"/><Relationship Id="rId630" Type="http://schemas.openxmlformats.org/officeDocument/2006/relationships/slide" Target="slides/slide624.xml"/><Relationship Id="rId631" Type="http://schemas.openxmlformats.org/officeDocument/2006/relationships/slide" Target="slides/slide625.xml"/><Relationship Id="rId632" Type="http://schemas.openxmlformats.org/officeDocument/2006/relationships/slide" Target="slides/slide626.xml"/><Relationship Id="rId633" Type="http://schemas.openxmlformats.org/officeDocument/2006/relationships/slide" Target="slides/slide627.xml"/><Relationship Id="rId634" Type="http://schemas.openxmlformats.org/officeDocument/2006/relationships/slide" Target="slides/slide628.xml"/><Relationship Id="rId635" Type="http://schemas.openxmlformats.org/officeDocument/2006/relationships/slide" Target="slides/slide629.xml"/><Relationship Id="rId636" Type="http://schemas.openxmlformats.org/officeDocument/2006/relationships/slide" Target="slides/slide630.xml"/><Relationship Id="rId637" Type="http://schemas.openxmlformats.org/officeDocument/2006/relationships/slide" Target="slides/slide631.xml"/><Relationship Id="rId638" Type="http://schemas.openxmlformats.org/officeDocument/2006/relationships/slide" Target="slides/slide632.xml"/><Relationship Id="rId639" Type="http://schemas.openxmlformats.org/officeDocument/2006/relationships/slide" Target="slides/slide633.xml"/><Relationship Id="rId640" Type="http://schemas.openxmlformats.org/officeDocument/2006/relationships/slide" Target="slides/slide634.xml"/><Relationship Id="rId641" Type="http://schemas.openxmlformats.org/officeDocument/2006/relationships/slide" Target="slides/slide635.xml"/><Relationship Id="rId642" Type="http://schemas.openxmlformats.org/officeDocument/2006/relationships/slide" Target="slides/slide636.xml"/><Relationship Id="rId643" Type="http://schemas.openxmlformats.org/officeDocument/2006/relationships/slide" Target="slides/slide637.xml"/><Relationship Id="rId644" Type="http://schemas.openxmlformats.org/officeDocument/2006/relationships/slide" Target="slides/slide638.xml"/><Relationship Id="rId645" Type="http://schemas.openxmlformats.org/officeDocument/2006/relationships/slide" Target="slides/slide639.xml"/><Relationship Id="rId646" Type="http://schemas.openxmlformats.org/officeDocument/2006/relationships/slide" Target="slides/slide640.xml"/><Relationship Id="rId647" Type="http://schemas.openxmlformats.org/officeDocument/2006/relationships/slide" Target="slides/slide641.xml"/><Relationship Id="rId648" Type="http://schemas.openxmlformats.org/officeDocument/2006/relationships/slide" Target="slides/slide642.xml"/><Relationship Id="rId649" Type="http://schemas.openxmlformats.org/officeDocument/2006/relationships/slide" Target="slides/slide643.xml"/><Relationship Id="rId650" Type="http://schemas.openxmlformats.org/officeDocument/2006/relationships/slide" Target="slides/slide644.xml"/><Relationship Id="rId651" Type="http://schemas.openxmlformats.org/officeDocument/2006/relationships/slide" Target="slides/slide645.xml"/><Relationship Id="rId652" Type="http://schemas.openxmlformats.org/officeDocument/2006/relationships/slide" Target="slides/slide646.xml"/><Relationship Id="rId653" Type="http://schemas.openxmlformats.org/officeDocument/2006/relationships/slide" Target="slides/slide647.xml"/><Relationship Id="rId654" Type="http://schemas.openxmlformats.org/officeDocument/2006/relationships/slide" Target="slides/slide648.xml"/><Relationship Id="rId655" Type="http://schemas.openxmlformats.org/officeDocument/2006/relationships/slide" Target="slides/slide649.xml"/><Relationship Id="rId656" Type="http://schemas.openxmlformats.org/officeDocument/2006/relationships/slide" Target="slides/slide650.xml"/><Relationship Id="rId657" Type="http://schemas.openxmlformats.org/officeDocument/2006/relationships/slide" Target="slides/slide651.xml"/><Relationship Id="rId658" Type="http://schemas.openxmlformats.org/officeDocument/2006/relationships/slide" Target="slides/slide652.xml"/><Relationship Id="rId659" Type="http://schemas.openxmlformats.org/officeDocument/2006/relationships/slide" Target="slides/slide653.xml"/><Relationship Id="rId660" Type="http://schemas.openxmlformats.org/officeDocument/2006/relationships/slide" Target="slides/slide654.xml"/><Relationship Id="rId661" Type="http://schemas.openxmlformats.org/officeDocument/2006/relationships/slide" Target="slides/slide655.xml"/><Relationship Id="rId662" Type="http://schemas.openxmlformats.org/officeDocument/2006/relationships/slide" Target="slides/slide656.xml"/><Relationship Id="rId663" Type="http://schemas.openxmlformats.org/officeDocument/2006/relationships/slide" Target="slides/slide657.xml"/><Relationship Id="rId664" Type="http://schemas.openxmlformats.org/officeDocument/2006/relationships/slide" Target="slides/slide658.xml"/><Relationship Id="rId665" Type="http://schemas.openxmlformats.org/officeDocument/2006/relationships/slide" Target="slides/slide659.xml"/><Relationship Id="rId666" Type="http://schemas.openxmlformats.org/officeDocument/2006/relationships/slide" Target="slides/slide660.xml"/><Relationship Id="rId667" Type="http://schemas.openxmlformats.org/officeDocument/2006/relationships/slide" Target="slides/slide661.xml"/><Relationship Id="rId668" Type="http://schemas.openxmlformats.org/officeDocument/2006/relationships/slide" Target="slides/slide662.xml"/><Relationship Id="rId669" Type="http://schemas.openxmlformats.org/officeDocument/2006/relationships/slide" Target="slides/slide663.xml"/><Relationship Id="rId670" Type="http://schemas.openxmlformats.org/officeDocument/2006/relationships/slide" Target="slides/slide664.xml"/><Relationship Id="rId671" Type="http://schemas.openxmlformats.org/officeDocument/2006/relationships/slide" Target="slides/slide665.xml"/><Relationship Id="rId672" Type="http://schemas.openxmlformats.org/officeDocument/2006/relationships/slide" Target="slides/slide666.xml"/><Relationship Id="rId673" Type="http://schemas.openxmlformats.org/officeDocument/2006/relationships/slide" Target="slides/slide667.xml"/><Relationship Id="rId674" Type="http://schemas.openxmlformats.org/officeDocument/2006/relationships/slide" Target="slides/slide668.xml"/><Relationship Id="rId675" Type="http://schemas.openxmlformats.org/officeDocument/2006/relationships/slide" Target="slides/slide669.xml"/><Relationship Id="rId676" Type="http://schemas.openxmlformats.org/officeDocument/2006/relationships/slide" Target="slides/slide670.xml"/><Relationship Id="rId677" Type="http://schemas.openxmlformats.org/officeDocument/2006/relationships/slide" Target="slides/slide671.xml"/><Relationship Id="rId678" Type="http://schemas.openxmlformats.org/officeDocument/2006/relationships/slide" Target="slides/slide672.xml"/><Relationship Id="rId679" Type="http://schemas.openxmlformats.org/officeDocument/2006/relationships/slide" Target="slides/slide673.xml"/><Relationship Id="rId680" Type="http://schemas.openxmlformats.org/officeDocument/2006/relationships/slide" Target="slides/slide674.xml"/><Relationship Id="rId681" Type="http://schemas.openxmlformats.org/officeDocument/2006/relationships/slide" Target="slides/slide675.xml"/><Relationship Id="rId682" Type="http://schemas.openxmlformats.org/officeDocument/2006/relationships/slide" Target="slides/slide676.xml"/><Relationship Id="rId683" Type="http://schemas.openxmlformats.org/officeDocument/2006/relationships/slide" Target="slides/slide677.xml"/><Relationship Id="rId684" Type="http://schemas.openxmlformats.org/officeDocument/2006/relationships/slide" Target="slides/slide678.xml"/><Relationship Id="rId685" Type="http://schemas.openxmlformats.org/officeDocument/2006/relationships/slide" Target="slides/slide679.xml"/><Relationship Id="rId686" Type="http://schemas.openxmlformats.org/officeDocument/2006/relationships/slide" Target="slides/slide680.xml"/><Relationship Id="rId687" Type="http://schemas.openxmlformats.org/officeDocument/2006/relationships/slide" Target="slides/slide681.xml"/><Relationship Id="rId688" Type="http://schemas.openxmlformats.org/officeDocument/2006/relationships/slide" Target="slides/slide682.xml"/><Relationship Id="rId689" Type="http://schemas.openxmlformats.org/officeDocument/2006/relationships/slide" Target="slides/slide683.xml"/><Relationship Id="rId690" Type="http://schemas.openxmlformats.org/officeDocument/2006/relationships/slide" Target="slides/slide684.xml"/><Relationship Id="rId691" Type="http://schemas.openxmlformats.org/officeDocument/2006/relationships/slide" Target="slides/slide685.xml"/><Relationship Id="rId692" Type="http://schemas.openxmlformats.org/officeDocument/2006/relationships/slide" Target="slides/slide686.xml"/><Relationship Id="rId693" Type="http://schemas.openxmlformats.org/officeDocument/2006/relationships/slide" Target="slides/slide687.xml"/><Relationship Id="rId694" Type="http://schemas.openxmlformats.org/officeDocument/2006/relationships/slide" Target="slides/slide688.xml"/><Relationship Id="rId695" Type="http://schemas.openxmlformats.org/officeDocument/2006/relationships/slide" Target="slides/slide689.xml"/><Relationship Id="rId696" Type="http://schemas.openxmlformats.org/officeDocument/2006/relationships/slide" Target="slides/slide690.xml"/><Relationship Id="rId697" Type="http://schemas.openxmlformats.org/officeDocument/2006/relationships/slide" Target="slides/slide691.xml"/><Relationship Id="rId698" Type="http://schemas.openxmlformats.org/officeDocument/2006/relationships/slide" Target="slides/slide692.xml"/><Relationship Id="rId699" Type="http://schemas.openxmlformats.org/officeDocument/2006/relationships/slide" Target="slides/slide693.xml"/><Relationship Id="rId700" Type="http://schemas.openxmlformats.org/officeDocument/2006/relationships/slide" Target="slides/slide694.xml"/><Relationship Id="rId701" Type="http://schemas.openxmlformats.org/officeDocument/2006/relationships/slide" Target="slides/slide695.xml"/><Relationship Id="rId702" Type="http://schemas.openxmlformats.org/officeDocument/2006/relationships/slide" Target="slides/slide696.xml"/><Relationship Id="rId703" Type="http://schemas.openxmlformats.org/officeDocument/2006/relationships/slide" Target="slides/slide697.xml"/><Relationship Id="rId704" Type="http://schemas.openxmlformats.org/officeDocument/2006/relationships/slide" Target="slides/slide698.xml"/><Relationship Id="rId705" Type="http://schemas.openxmlformats.org/officeDocument/2006/relationships/slide" Target="slides/slide699.xml"/><Relationship Id="rId706" Type="http://schemas.openxmlformats.org/officeDocument/2006/relationships/slide" Target="slides/slide700.xml"/><Relationship Id="rId707" Type="http://schemas.openxmlformats.org/officeDocument/2006/relationships/slide" Target="slides/slide701.xml"/><Relationship Id="rId708" Type="http://schemas.openxmlformats.org/officeDocument/2006/relationships/slide" Target="slides/slide702.xml"/><Relationship Id="rId709" Type="http://schemas.openxmlformats.org/officeDocument/2006/relationships/slide" Target="slides/slide703.xml"/><Relationship Id="rId710" Type="http://schemas.openxmlformats.org/officeDocument/2006/relationships/slide" Target="slides/slide704.xml"/><Relationship Id="rId711" Type="http://schemas.openxmlformats.org/officeDocument/2006/relationships/slide" Target="slides/slide705.xml"/><Relationship Id="rId712" Type="http://schemas.openxmlformats.org/officeDocument/2006/relationships/slide" Target="slides/slide706.xml"/><Relationship Id="rId713" Type="http://schemas.openxmlformats.org/officeDocument/2006/relationships/slide" Target="slides/slide707.xml"/><Relationship Id="rId714" Type="http://schemas.openxmlformats.org/officeDocument/2006/relationships/slide" Target="slides/slide708.xml"/><Relationship Id="rId715" Type="http://schemas.openxmlformats.org/officeDocument/2006/relationships/slide" Target="slides/slide709.xml"/><Relationship Id="rId716" Type="http://schemas.openxmlformats.org/officeDocument/2006/relationships/slide" Target="slides/slide710.xml"/><Relationship Id="rId717" Type="http://schemas.openxmlformats.org/officeDocument/2006/relationships/slide" Target="slides/slide711.xml"/><Relationship Id="rId718" Type="http://schemas.openxmlformats.org/officeDocument/2006/relationships/slide" Target="slides/slide712.xml"/><Relationship Id="rId719" Type="http://schemas.openxmlformats.org/officeDocument/2006/relationships/slide" Target="slides/slide713.xml"/><Relationship Id="rId720" Type="http://schemas.openxmlformats.org/officeDocument/2006/relationships/slide" Target="slides/slide714.xml"/><Relationship Id="rId721" Type="http://schemas.openxmlformats.org/officeDocument/2006/relationships/slide" Target="slides/slide715.xml"/><Relationship Id="rId722" Type="http://schemas.openxmlformats.org/officeDocument/2006/relationships/slide" Target="slides/slide716.xml"/><Relationship Id="rId723" Type="http://schemas.openxmlformats.org/officeDocument/2006/relationships/slide" Target="slides/slide717.xml"/><Relationship Id="rId724" Type="http://schemas.openxmlformats.org/officeDocument/2006/relationships/slide" Target="slides/slide718.xml"/><Relationship Id="rId725" Type="http://schemas.openxmlformats.org/officeDocument/2006/relationships/slide" Target="slides/slide719.xml"/><Relationship Id="rId726" Type="http://schemas.openxmlformats.org/officeDocument/2006/relationships/slide" Target="slides/slide720.xml"/><Relationship Id="rId727" Type="http://schemas.openxmlformats.org/officeDocument/2006/relationships/slide" Target="slides/slide721.xml"/><Relationship Id="rId728" Type="http://schemas.openxmlformats.org/officeDocument/2006/relationships/slide" Target="slides/slide722.xml"/><Relationship Id="rId729" Type="http://schemas.openxmlformats.org/officeDocument/2006/relationships/slide" Target="slides/slide723.xml"/><Relationship Id="rId730" Type="http://schemas.openxmlformats.org/officeDocument/2006/relationships/slide" Target="slides/slide724.xml"/><Relationship Id="rId731" Type="http://schemas.openxmlformats.org/officeDocument/2006/relationships/slide" Target="slides/slide725.xml"/><Relationship Id="rId732" Type="http://schemas.openxmlformats.org/officeDocument/2006/relationships/slide" Target="slides/slide726.xml"/><Relationship Id="rId733" Type="http://schemas.openxmlformats.org/officeDocument/2006/relationships/slide" Target="slides/slide727.xml"/><Relationship Id="rId734" Type="http://schemas.openxmlformats.org/officeDocument/2006/relationships/slide" Target="slides/slide728.xml"/><Relationship Id="rId735" Type="http://schemas.openxmlformats.org/officeDocument/2006/relationships/slide" Target="slides/slide729.xml"/><Relationship Id="rId736" Type="http://schemas.openxmlformats.org/officeDocument/2006/relationships/slide" Target="slides/slide730.xml"/><Relationship Id="rId737" Type="http://schemas.openxmlformats.org/officeDocument/2006/relationships/slide" Target="slides/slide731.xml"/><Relationship Id="rId738" Type="http://schemas.openxmlformats.org/officeDocument/2006/relationships/slide" Target="slides/slide732.xml"/><Relationship Id="rId739" Type="http://schemas.openxmlformats.org/officeDocument/2006/relationships/slide" Target="slides/slide733.xml"/><Relationship Id="rId740" Type="http://schemas.openxmlformats.org/officeDocument/2006/relationships/slide" Target="slides/slide734.xml"/><Relationship Id="rId741" Type="http://schemas.openxmlformats.org/officeDocument/2006/relationships/slide" Target="slides/slide735.xml"/><Relationship Id="rId742" Type="http://schemas.openxmlformats.org/officeDocument/2006/relationships/slide" Target="slides/slide736.xml"/><Relationship Id="rId743" Type="http://schemas.openxmlformats.org/officeDocument/2006/relationships/slide" Target="slides/slide737.xml"/><Relationship Id="rId744" Type="http://schemas.openxmlformats.org/officeDocument/2006/relationships/slide" Target="slides/slide738.xml"/><Relationship Id="rId745" Type="http://schemas.openxmlformats.org/officeDocument/2006/relationships/slide" Target="slides/slide739.xml"/><Relationship Id="rId746" Type="http://schemas.openxmlformats.org/officeDocument/2006/relationships/slide" Target="slides/slide740.xml"/><Relationship Id="rId747" Type="http://schemas.openxmlformats.org/officeDocument/2006/relationships/slide" Target="slides/slide741.xml"/><Relationship Id="rId748" Type="http://schemas.openxmlformats.org/officeDocument/2006/relationships/slide" Target="slides/slide742.xml"/><Relationship Id="rId749" Type="http://schemas.openxmlformats.org/officeDocument/2006/relationships/slide" Target="slides/slide743.xml"/><Relationship Id="rId750" Type="http://schemas.openxmlformats.org/officeDocument/2006/relationships/slide" Target="slides/slide744.xml"/><Relationship Id="rId751" Type="http://schemas.openxmlformats.org/officeDocument/2006/relationships/slide" Target="slides/slide745.xml"/><Relationship Id="rId752" Type="http://schemas.openxmlformats.org/officeDocument/2006/relationships/slide" Target="slides/slide746.xml"/><Relationship Id="rId753" Type="http://schemas.openxmlformats.org/officeDocument/2006/relationships/slide" Target="slides/slide747.xml"/><Relationship Id="rId754" Type="http://schemas.openxmlformats.org/officeDocument/2006/relationships/slide" Target="slides/slide748.xml"/><Relationship Id="rId755" Type="http://schemas.openxmlformats.org/officeDocument/2006/relationships/slide" Target="slides/slide749.xml"/><Relationship Id="rId756" Type="http://schemas.openxmlformats.org/officeDocument/2006/relationships/slide" Target="slides/slide750.xml"/><Relationship Id="rId757" Type="http://schemas.openxmlformats.org/officeDocument/2006/relationships/slide" Target="slides/slide751.xml"/><Relationship Id="rId758" Type="http://schemas.openxmlformats.org/officeDocument/2006/relationships/slide" Target="slides/slide752.xml"/><Relationship Id="rId759" Type="http://schemas.openxmlformats.org/officeDocument/2006/relationships/slide" Target="slides/slide753.xml"/><Relationship Id="rId760" Type="http://schemas.openxmlformats.org/officeDocument/2006/relationships/slide" Target="slides/slide754.xml"/><Relationship Id="rId761" Type="http://schemas.openxmlformats.org/officeDocument/2006/relationships/slide" Target="slides/slide755.xml"/><Relationship Id="rId762" Type="http://schemas.openxmlformats.org/officeDocument/2006/relationships/slide" Target="slides/slide756.xml"/><Relationship Id="rId763" Type="http://schemas.openxmlformats.org/officeDocument/2006/relationships/slide" Target="slides/slide757.xml"/><Relationship Id="rId764" Type="http://schemas.openxmlformats.org/officeDocument/2006/relationships/slide" Target="slides/slide758.xml"/><Relationship Id="rId765" Type="http://schemas.openxmlformats.org/officeDocument/2006/relationships/slide" Target="slides/slide759.xml"/><Relationship Id="rId766" Type="http://schemas.openxmlformats.org/officeDocument/2006/relationships/slide" Target="slides/slide760.xml"/><Relationship Id="rId767" Type="http://schemas.openxmlformats.org/officeDocument/2006/relationships/slide" Target="slides/slide761.xml"/><Relationship Id="rId768" Type="http://schemas.openxmlformats.org/officeDocument/2006/relationships/slide" Target="slides/slide762.xml"/><Relationship Id="rId769" Type="http://schemas.openxmlformats.org/officeDocument/2006/relationships/slide" Target="slides/slide763.xml"/><Relationship Id="rId770" Type="http://schemas.openxmlformats.org/officeDocument/2006/relationships/slide" Target="slides/slide764.xml"/><Relationship Id="rId771" Type="http://schemas.openxmlformats.org/officeDocument/2006/relationships/slide" Target="slides/slide765.xml"/><Relationship Id="rId772" Type="http://schemas.openxmlformats.org/officeDocument/2006/relationships/slide" Target="slides/slide766.xml"/><Relationship Id="rId773" Type="http://schemas.openxmlformats.org/officeDocument/2006/relationships/slide" Target="slides/slide767.xml"/><Relationship Id="rId774" Type="http://schemas.openxmlformats.org/officeDocument/2006/relationships/slide" Target="slides/slide768.xml"/><Relationship Id="rId775" Type="http://schemas.openxmlformats.org/officeDocument/2006/relationships/slide" Target="slides/slide769.xml"/><Relationship Id="rId776" Type="http://schemas.openxmlformats.org/officeDocument/2006/relationships/slide" Target="slides/slide770.xml"/><Relationship Id="rId777" Type="http://schemas.openxmlformats.org/officeDocument/2006/relationships/slide" Target="slides/slide771.xml"/><Relationship Id="rId778" Type="http://schemas.openxmlformats.org/officeDocument/2006/relationships/slide" Target="slides/slide772.xml"/><Relationship Id="rId779" Type="http://schemas.openxmlformats.org/officeDocument/2006/relationships/slide" Target="slides/slide773.xml"/><Relationship Id="rId780" Type="http://schemas.openxmlformats.org/officeDocument/2006/relationships/slide" Target="slides/slide774.xml"/><Relationship Id="rId781" Type="http://schemas.openxmlformats.org/officeDocument/2006/relationships/slide" Target="slides/slide775.xml"/><Relationship Id="rId782" Type="http://schemas.openxmlformats.org/officeDocument/2006/relationships/slide" Target="slides/slide776.xml"/><Relationship Id="rId783" Type="http://schemas.openxmlformats.org/officeDocument/2006/relationships/slide" Target="slides/slide777.xml"/><Relationship Id="rId784" Type="http://schemas.openxmlformats.org/officeDocument/2006/relationships/slide" Target="slides/slide778.xml"/><Relationship Id="rId785" Type="http://schemas.openxmlformats.org/officeDocument/2006/relationships/slide" Target="slides/slide779.xml"/><Relationship Id="rId786" Type="http://schemas.openxmlformats.org/officeDocument/2006/relationships/slide" Target="slides/slide780.xml"/><Relationship Id="rId787" Type="http://schemas.openxmlformats.org/officeDocument/2006/relationships/slide" Target="slides/slide781.xml"/><Relationship Id="rId788" Type="http://schemas.openxmlformats.org/officeDocument/2006/relationships/slide" Target="slides/slide782.xml"/><Relationship Id="rId789" Type="http://schemas.openxmlformats.org/officeDocument/2006/relationships/slide" Target="slides/slide783.xml"/><Relationship Id="rId790" Type="http://schemas.openxmlformats.org/officeDocument/2006/relationships/slide" Target="slides/slide784.xml"/><Relationship Id="rId791" Type="http://schemas.openxmlformats.org/officeDocument/2006/relationships/slide" Target="slides/slide785.xml"/><Relationship Id="rId792" Type="http://schemas.openxmlformats.org/officeDocument/2006/relationships/slide" Target="slides/slide786.xml"/><Relationship Id="rId793" Type="http://schemas.openxmlformats.org/officeDocument/2006/relationships/slide" Target="slides/slide787.xml"/><Relationship Id="rId794" Type="http://schemas.openxmlformats.org/officeDocument/2006/relationships/slide" Target="slides/slide788.xml"/><Relationship Id="rId795" Type="http://schemas.openxmlformats.org/officeDocument/2006/relationships/slide" Target="slides/slide789.xml"/><Relationship Id="rId796" Type="http://schemas.openxmlformats.org/officeDocument/2006/relationships/slide" Target="slides/slide790.xml"/><Relationship Id="rId797" Type="http://schemas.openxmlformats.org/officeDocument/2006/relationships/slide" Target="slides/slide791.xml"/><Relationship Id="rId798" Type="http://schemas.openxmlformats.org/officeDocument/2006/relationships/slide" Target="slides/slide792.xml"/><Relationship Id="rId799" Type="http://schemas.openxmlformats.org/officeDocument/2006/relationships/slide" Target="slides/slide793.xml"/><Relationship Id="rId800" Type="http://schemas.openxmlformats.org/officeDocument/2006/relationships/slide" Target="slides/slide794.xml"/><Relationship Id="rId801" Type="http://schemas.openxmlformats.org/officeDocument/2006/relationships/slide" Target="slides/slide795.xml"/><Relationship Id="rId802" Type="http://schemas.openxmlformats.org/officeDocument/2006/relationships/slide" Target="slides/slide796.xml"/><Relationship Id="rId803" Type="http://schemas.openxmlformats.org/officeDocument/2006/relationships/slide" Target="slides/slide797.xml"/><Relationship Id="rId804" Type="http://schemas.openxmlformats.org/officeDocument/2006/relationships/slide" Target="slides/slide798.xml"/><Relationship Id="rId805" Type="http://schemas.openxmlformats.org/officeDocument/2006/relationships/slide" Target="slides/slide799.xml"/><Relationship Id="rId806" Type="http://schemas.openxmlformats.org/officeDocument/2006/relationships/slide" Target="slides/slide800.xml"/><Relationship Id="rId807" Type="http://schemas.openxmlformats.org/officeDocument/2006/relationships/slide" Target="slides/slide801.xml"/><Relationship Id="rId808" Type="http://schemas.openxmlformats.org/officeDocument/2006/relationships/slide" Target="slides/slide802.xml"/><Relationship Id="rId809" Type="http://schemas.openxmlformats.org/officeDocument/2006/relationships/slide" Target="slides/slide803.xml"/><Relationship Id="rId810" Type="http://schemas.openxmlformats.org/officeDocument/2006/relationships/slide" Target="slides/slide804.xml"/><Relationship Id="rId811" Type="http://schemas.openxmlformats.org/officeDocument/2006/relationships/slide" Target="slides/slide805.xml"/><Relationship Id="rId812" Type="http://schemas.openxmlformats.org/officeDocument/2006/relationships/slide" Target="slides/slide806.xml"/><Relationship Id="rId813" Type="http://schemas.openxmlformats.org/officeDocument/2006/relationships/slide" Target="slides/slide807.xml"/><Relationship Id="rId814" Type="http://schemas.openxmlformats.org/officeDocument/2006/relationships/slide" Target="slides/slide808.xml"/><Relationship Id="rId815" Type="http://schemas.openxmlformats.org/officeDocument/2006/relationships/slide" Target="slides/slide809.xml"/><Relationship Id="rId816" Type="http://schemas.openxmlformats.org/officeDocument/2006/relationships/slide" Target="slides/slide810.xml"/><Relationship Id="rId817" Type="http://schemas.openxmlformats.org/officeDocument/2006/relationships/slide" Target="slides/slide811.xml"/><Relationship Id="rId818" Type="http://schemas.openxmlformats.org/officeDocument/2006/relationships/slide" Target="slides/slide812.xml"/><Relationship Id="rId819" Type="http://schemas.openxmlformats.org/officeDocument/2006/relationships/slide" Target="slides/slide813.xml"/><Relationship Id="rId820" Type="http://schemas.openxmlformats.org/officeDocument/2006/relationships/slide" Target="slides/slide814.xml"/><Relationship Id="rId821" Type="http://schemas.openxmlformats.org/officeDocument/2006/relationships/slide" Target="slides/slide815.xml"/><Relationship Id="rId822" Type="http://schemas.openxmlformats.org/officeDocument/2006/relationships/slide" Target="slides/slide816.xml"/><Relationship Id="rId823" Type="http://schemas.openxmlformats.org/officeDocument/2006/relationships/slide" Target="slides/slide817.xml"/><Relationship Id="rId824" Type="http://schemas.openxmlformats.org/officeDocument/2006/relationships/slide" Target="slides/slide818.xml"/><Relationship Id="rId825" Type="http://schemas.openxmlformats.org/officeDocument/2006/relationships/slide" Target="slides/slide819.xml"/><Relationship Id="rId826" Type="http://schemas.openxmlformats.org/officeDocument/2006/relationships/slide" Target="slides/slide820.xml"/><Relationship Id="rId827" Type="http://schemas.openxmlformats.org/officeDocument/2006/relationships/slide" Target="slides/slide821.xml"/><Relationship Id="rId828" Type="http://schemas.openxmlformats.org/officeDocument/2006/relationships/slide" Target="slides/slide822.xml"/><Relationship Id="rId829" Type="http://schemas.openxmlformats.org/officeDocument/2006/relationships/slide" Target="slides/slide823.xml"/><Relationship Id="rId830" Type="http://schemas.openxmlformats.org/officeDocument/2006/relationships/slide" Target="slides/slide824.xml"/><Relationship Id="rId831" Type="http://schemas.openxmlformats.org/officeDocument/2006/relationships/slide" Target="slides/slide825.xml"/><Relationship Id="rId832" Type="http://schemas.openxmlformats.org/officeDocument/2006/relationships/slide" Target="slides/slide826.xml"/><Relationship Id="rId833" Type="http://schemas.openxmlformats.org/officeDocument/2006/relationships/slide" Target="slides/slide827.xml"/><Relationship Id="rId834" Type="http://schemas.openxmlformats.org/officeDocument/2006/relationships/slide" Target="slides/slide828.xml"/><Relationship Id="rId835" Type="http://schemas.openxmlformats.org/officeDocument/2006/relationships/slide" Target="slides/slide829.xml"/><Relationship Id="rId836" Type="http://schemas.openxmlformats.org/officeDocument/2006/relationships/slide" Target="slides/slide830.xml"/><Relationship Id="rId837" Type="http://schemas.openxmlformats.org/officeDocument/2006/relationships/slide" Target="slides/slide831.xml"/><Relationship Id="rId838" Type="http://schemas.openxmlformats.org/officeDocument/2006/relationships/slide" Target="slides/slide832.xml"/><Relationship Id="rId839" Type="http://schemas.openxmlformats.org/officeDocument/2006/relationships/slide" Target="slides/slide833.xml"/><Relationship Id="rId840" Type="http://schemas.openxmlformats.org/officeDocument/2006/relationships/slide" Target="slides/slide834.xml"/><Relationship Id="rId841" Type="http://schemas.openxmlformats.org/officeDocument/2006/relationships/slide" Target="slides/slide835.xml"/><Relationship Id="rId842" Type="http://schemas.openxmlformats.org/officeDocument/2006/relationships/slide" Target="slides/slide836.xml"/><Relationship Id="rId843" Type="http://schemas.openxmlformats.org/officeDocument/2006/relationships/slide" Target="slides/slide837.xml"/><Relationship Id="rId844" Type="http://schemas.openxmlformats.org/officeDocument/2006/relationships/slide" Target="slides/slide838.xml"/><Relationship Id="rId845" Type="http://schemas.openxmlformats.org/officeDocument/2006/relationships/slide" Target="slides/slide839.xml"/><Relationship Id="rId846" Type="http://schemas.openxmlformats.org/officeDocument/2006/relationships/slide" Target="slides/slide840.xml"/><Relationship Id="rId847" Type="http://schemas.openxmlformats.org/officeDocument/2006/relationships/slide" Target="slides/slide841.xml"/><Relationship Id="rId848" Type="http://schemas.openxmlformats.org/officeDocument/2006/relationships/slide" Target="slides/slide842.xml"/><Relationship Id="rId849" Type="http://schemas.openxmlformats.org/officeDocument/2006/relationships/slide" Target="slides/slide843.xml"/><Relationship Id="rId850" Type="http://schemas.openxmlformats.org/officeDocument/2006/relationships/slide" Target="slides/slide844.xml"/><Relationship Id="rId851" Type="http://schemas.openxmlformats.org/officeDocument/2006/relationships/slide" Target="slides/slide845.xml"/><Relationship Id="rId852" Type="http://schemas.openxmlformats.org/officeDocument/2006/relationships/slide" Target="slides/slide846.xml"/><Relationship Id="rId853" Type="http://schemas.openxmlformats.org/officeDocument/2006/relationships/slide" Target="slides/slide847.xml"/><Relationship Id="rId854" Type="http://schemas.openxmlformats.org/officeDocument/2006/relationships/slide" Target="slides/slide848.xml"/><Relationship Id="rId855" Type="http://schemas.openxmlformats.org/officeDocument/2006/relationships/slide" Target="slides/slide849.xml"/><Relationship Id="rId856" Type="http://schemas.openxmlformats.org/officeDocument/2006/relationships/slide" Target="slides/slide850.xml"/><Relationship Id="rId857" Type="http://schemas.openxmlformats.org/officeDocument/2006/relationships/slide" Target="slides/slide851.xml"/><Relationship Id="rId858" Type="http://schemas.openxmlformats.org/officeDocument/2006/relationships/slide" Target="slides/slide852.xml"/><Relationship Id="rId859" Type="http://schemas.openxmlformats.org/officeDocument/2006/relationships/slide" Target="slides/slide853.xml"/><Relationship Id="rId860" Type="http://schemas.openxmlformats.org/officeDocument/2006/relationships/slide" Target="slides/slide854.xml"/><Relationship Id="rId861" Type="http://schemas.openxmlformats.org/officeDocument/2006/relationships/slide" Target="slides/slide855.xml"/><Relationship Id="rId862" Type="http://schemas.openxmlformats.org/officeDocument/2006/relationships/slide" Target="slides/slide856.xml"/><Relationship Id="rId863" Type="http://schemas.openxmlformats.org/officeDocument/2006/relationships/slide" Target="slides/slide857.xml"/><Relationship Id="rId864" Type="http://schemas.openxmlformats.org/officeDocument/2006/relationships/slide" Target="slides/slide858.xml"/><Relationship Id="rId865" Type="http://schemas.openxmlformats.org/officeDocument/2006/relationships/slide" Target="slides/slide859.xml"/><Relationship Id="rId866" Type="http://schemas.openxmlformats.org/officeDocument/2006/relationships/slide" Target="slides/slide860.xml"/><Relationship Id="rId867" Type="http://schemas.openxmlformats.org/officeDocument/2006/relationships/slide" Target="slides/slide861.xml"/><Relationship Id="rId868" Type="http://schemas.openxmlformats.org/officeDocument/2006/relationships/slide" Target="slides/slide862.xml"/><Relationship Id="rId869" Type="http://schemas.openxmlformats.org/officeDocument/2006/relationships/slide" Target="slides/slide863.xml"/><Relationship Id="rId870" Type="http://schemas.openxmlformats.org/officeDocument/2006/relationships/slide" Target="slides/slide864.xml"/><Relationship Id="rId871" Type="http://schemas.openxmlformats.org/officeDocument/2006/relationships/slide" Target="slides/slide865.xml"/><Relationship Id="rId872" Type="http://schemas.openxmlformats.org/officeDocument/2006/relationships/slide" Target="slides/slide866.xml"/><Relationship Id="rId873" Type="http://schemas.openxmlformats.org/officeDocument/2006/relationships/slide" Target="slides/slide867.xml"/><Relationship Id="rId874" Type="http://schemas.openxmlformats.org/officeDocument/2006/relationships/slide" Target="slides/slide868.xml"/><Relationship Id="rId875" Type="http://schemas.openxmlformats.org/officeDocument/2006/relationships/slide" Target="slides/slide869.xml"/><Relationship Id="rId876" Type="http://schemas.openxmlformats.org/officeDocument/2006/relationships/slide" Target="slides/slide870.xml"/><Relationship Id="rId877" Type="http://schemas.openxmlformats.org/officeDocument/2006/relationships/slide" Target="slides/slide871.xml"/><Relationship Id="rId878" Type="http://schemas.openxmlformats.org/officeDocument/2006/relationships/slide" Target="slides/slide872.xml"/><Relationship Id="rId879" Type="http://schemas.openxmlformats.org/officeDocument/2006/relationships/slide" Target="slides/slide873.xml"/><Relationship Id="rId880" Type="http://schemas.openxmlformats.org/officeDocument/2006/relationships/slide" Target="slides/slide874.xml"/><Relationship Id="rId881" Type="http://schemas.openxmlformats.org/officeDocument/2006/relationships/slide" Target="slides/slide875.xml"/><Relationship Id="rId882" Type="http://schemas.openxmlformats.org/officeDocument/2006/relationships/slide" Target="slides/slide876.xml"/><Relationship Id="rId883" Type="http://schemas.openxmlformats.org/officeDocument/2006/relationships/slide" Target="slides/slide877.xml"/><Relationship Id="rId884" Type="http://schemas.openxmlformats.org/officeDocument/2006/relationships/slide" Target="slides/slide878.xml"/><Relationship Id="rId885" Type="http://schemas.openxmlformats.org/officeDocument/2006/relationships/slide" Target="slides/slide879.xml"/><Relationship Id="rId886" Type="http://schemas.openxmlformats.org/officeDocument/2006/relationships/slide" Target="slides/slide880.xml"/><Relationship Id="rId887" Type="http://schemas.openxmlformats.org/officeDocument/2006/relationships/slide" Target="slides/slide881.xml"/><Relationship Id="rId888" Type="http://schemas.openxmlformats.org/officeDocument/2006/relationships/slide" Target="slides/slide882.xml"/><Relationship Id="rId889" Type="http://schemas.openxmlformats.org/officeDocument/2006/relationships/slide" Target="slides/slide883.xml"/><Relationship Id="rId890" Type="http://schemas.openxmlformats.org/officeDocument/2006/relationships/slide" Target="slides/slide884.xml"/><Relationship Id="rId891" Type="http://schemas.openxmlformats.org/officeDocument/2006/relationships/slide" Target="slides/slide885.xml"/><Relationship Id="rId892" Type="http://schemas.openxmlformats.org/officeDocument/2006/relationships/slide" Target="slides/slide886.xml"/><Relationship Id="rId893" Type="http://schemas.openxmlformats.org/officeDocument/2006/relationships/slide" Target="slides/slide887.xml"/><Relationship Id="rId894" Type="http://schemas.openxmlformats.org/officeDocument/2006/relationships/slide" Target="slides/slide888.xml"/><Relationship Id="rId895" Type="http://schemas.openxmlformats.org/officeDocument/2006/relationships/slide" Target="slides/slide889.xml"/><Relationship Id="rId896" Type="http://schemas.openxmlformats.org/officeDocument/2006/relationships/slide" Target="slides/slide890.xml"/><Relationship Id="rId897" Type="http://schemas.openxmlformats.org/officeDocument/2006/relationships/slide" Target="slides/slide891.xml"/><Relationship Id="rId898" Type="http://schemas.openxmlformats.org/officeDocument/2006/relationships/slide" Target="slides/slide892.xml"/><Relationship Id="rId899" Type="http://schemas.openxmlformats.org/officeDocument/2006/relationships/slide" Target="slides/slide893.xml"/><Relationship Id="rId900" Type="http://schemas.openxmlformats.org/officeDocument/2006/relationships/slide" Target="slides/slide894.xml"/><Relationship Id="rId901" Type="http://schemas.openxmlformats.org/officeDocument/2006/relationships/slide" Target="slides/slide895.xml"/><Relationship Id="rId902" Type="http://schemas.openxmlformats.org/officeDocument/2006/relationships/slide" Target="slides/slide896.xml"/><Relationship Id="rId903" Type="http://schemas.openxmlformats.org/officeDocument/2006/relationships/slide" Target="slides/slide897.xml"/><Relationship Id="rId904" Type="http://schemas.openxmlformats.org/officeDocument/2006/relationships/slide" Target="slides/slide898.xml"/><Relationship Id="rId905" Type="http://schemas.openxmlformats.org/officeDocument/2006/relationships/slide" Target="slides/slide899.xml"/><Relationship Id="rId906" Type="http://schemas.openxmlformats.org/officeDocument/2006/relationships/slide" Target="slides/slide900.xml"/><Relationship Id="rId907" Type="http://schemas.openxmlformats.org/officeDocument/2006/relationships/slide" Target="slides/slide901.xml"/><Relationship Id="rId908" Type="http://schemas.openxmlformats.org/officeDocument/2006/relationships/slide" Target="slides/slide902.xml"/><Relationship Id="rId909" Type="http://schemas.openxmlformats.org/officeDocument/2006/relationships/slide" Target="slides/slide903.xml"/><Relationship Id="rId910" Type="http://schemas.openxmlformats.org/officeDocument/2006/relationships/slide" Target="slides/slide904.xml"/><Relationship Id="rId911" Type="http://schemas.openxmlformats.org/officeDocument/2006/relationships/slide" Target="slides/slide905.xml"/><Relationship Id="rId912" Type="http://schemas.openxmlformats.org/officeDocument/2006/relationships/slide" Target="slides/slide906.xml"/><Relationship Id="rId913" Type="http://schemas.openxmlformats.org/officeDocument/2006/relationships/slide" Target="slides/slide907.xml"/><Relationship Id="rId914" Type="http://schemas.openxmlformats.org/officeDocument/2006/relationships/slide" Target="slides/slide908.xml"/><Relationship Id="rId915" Type="http://schemas.openxmlformats.org/officeDocument/2006/relationships/slide" Target="slides/slide909.xml"/><Relationship Id="rId916" Type="http://schemas.openxmlformats.org/officeDocument/2006/relationships/slide" Target="slides/slide910.xml"/><Relationship Id="rId917" Type="http://schemas.openxmlformats.org/officeDocument/2006/relationships/slide" Target="slides/slide911.xml"/><Relationship Id="rId918" Type="http://schemas.openxmlformats.org/officeDocument/2006/relationships/slide" Target="slides/slide912.xml"/><Relationship Id="rId919" Type="http://schemas.openxmlformats.org/officeDocument/2006/relationships/slide" Target="slides/slide913.xml"/><Relationship Id="rId920" Type="http://schemas.openxmlformats.org/officeDocument/2006/relationships/slide" Target="slides/slide914.xml"/><Relationship Id="rId921" Type="http://schemas.openxmlformats.org/officeDocument/2006/relationships/slide" Target="slides/slide915.xml"/><Relationship Id="rId922" Type="http://schemas.openxmlformats.org/officeDocument/2006/relationships/slide" Target="slides/slide916.xml"/><Relationship Id="rId923" Type="http://schemas.openxmlformats.org/officeDocument/2006/relationships/slide" Target="slides/slide917.xml"/><Relationship Id="rId924" Type="http://schemas.openxmlformats.org/officeDocument/2006/relationships/slide" Target="slides/slide918.xml"/><Relationship Id="rId925" Type="http://schemas.openxmlformats.org/officeDocument/2006/relationships/slide" Target="slides/slide919.xml"/><Relationship Id="rId926" Type="http://schemas.openxmlformats.org/officeDocument/2006/relationships/slide" Target="slides/slide920.xml"/><Relationship Id="rId927" Type="http://schemas.openxmlformats.org/officeDocument/2006/relationships/slide" Target="slides/slide921.xml"/><Relationship Id="rId928" Type="http://schemas.openxmlformats.org/officeDocument/2006/relationships/slide" Target="slides/slide922.xml"/><Relationship Id="rId929" Type="http://schemas.openxmlformats.org/officeDocument/2006/relationships/slide" Target="slides/slide923.xml"/><Relationship Id="rId930" Type="http://schemas.openxmlformats.org/officeDocument/2006/relationships/slide" Target="slides/slide924.xml"/><Relationship Id="rId931" Type="http://schemas.openxmlformats.org/officeDocument/2006/relationships/slide" Target="slides/slide925.xml"/><Relationship Id="rId932" Type="http://schemas.openxmlformats.org/officeDocument/2006/relationships/slide" Target="slides/slide926.xml"/><Relationship Id="rId933" Type="http://schemas.openxmlformats.org/officeDocument/2006/relationships/slide" Target="slides/slide927.xml"/><Relationship Id="rId934" Type="http://schemas.openxmlformats.org/officeDocument/2006/relationships/slide" Target="slides/slide928.xml"/><Relationship Id="rId935" Type="http://schemas.openxmlformats.org/officeDocument/2006/relationships/slide" Target="slides/slide929.xml"/><Relationship Id="rId936" Type="http://schemas.openxmlformats.org/officeDocument/2006/relationships/slide" Target="slides/slide930.xml"/><Relationship Id="rId937" Type="http://schemas.openxmlformats.org/officeDocument/2006/relationships/slide" Target="slides/slide931.xml"/><Relationship Id="rId938" Type="http://schemas.openxmlformats.org/officeDocument/2006/relationships/slide" Target="slides/slide932.xml"/><Relationship Id="rId939" Type="http://schemas.openxmlformats.org/officeDocument/2006/relationships/slide" Target="slides/slide933.xml"/><Relationship Id="rId940" Type="http://schemas.openxmlformats.org/officeDocument/2006/relationships/slide" Target="slides/slide934.xml"/><Relationship Id="rId941" Type="http://schemas.openxmlformats.org/officeDocument/2006/relationships/slide" Target="slides/slide935.xml"/><Relationship Id="rId942" Type="http://schemas.openxmlformats.org/officeDocument/2006/relationships/slide" Target="slides/slide936.xml"/><Relationship Id="rId943" Type="http://schemas.openxmlformats.org/officeDocument/2006/relationships/slide" Target="slides/slide937.xml"/><Relationship Id="rId944" Type="http://schemas.openxmlformats.org/officeDocument/2006/relationships/slide" Target="slides/slide938.xml"/><Relationship Id="rId945" Type="http://schemas.openxmlformats.org/officeDocument/2006/relationships/slide" Target="slides/slide939.xml"/><Relationship Id="rId946" Type="http://schemas.openxmlformats.org/officeDocument/2006/relationships/slide" Target="slides/slide940.xml"/><Relationship Id="rId947" Type="http://schemas.openxmlformats.org/officeDocument/2006/relationships/slide" Target="slides/slide941.xml"/><Relationship Id="rId948" Type="http://schemas.openxmlformats.org/officeDocument/2006/relationships/slide" Target="slides/slide942.xml"/><Relationship Id="rId949" Type="http://schemas.openxmlformats.org/officeDocument/2006/relationships/slide" Target="slides/slide943.xml"/><Relationship Id="rId950" Type="http://schemas.openxmlformats.org/officeDocument/2006/relationships/slide" Target="slides/slide944.xml"/><Relationship Id="rId951" Type="http://schemas.openxmlformats.org/officeDocument/2006/relationships/slide" Target="slides/slide945.xml"/><Relationship Id="rId952" Type="http://schemas.openxmlformats.org/officeDocument/2006/relationships/slide" Target="slides/slide946.xml"/><Relationship Id="rId953" Type="http://schemas.openxmlformats.org/officeDocument/2006/relationships/slide" Target="slides/slide947.xml"/><Relationship Id="rId954" Type="http://schemas.openxmlformats.org/officeDocument/2006/relationships/slide" Target="slides/slide948.xml"/><Relationship Id="rId955" Type="http://schemas.openxmlformats.org/officeDocument/2006/relationships/slide" Target="slides/slide949.xml"/><Relationship Id="rId956" Type="http://schemas.openxmlformats.org/officeDocument/2006/relationships/slide" Target="slides/slide950.xml"/><Relationship Id="rId957" Type="http://schemas.openxmlformats.org/officeDocument/2006/relationships/slide" Target="slides/slide951.xml"/><Relationship Id="rId958" Type="http://schemas.openxmlformats.org/officeDocument/2006/relationships/slide" Target="slides/slide952.xml"/><Relationship Id="rId959" Type="http://schemas.openxmlformats.org/officeDocument/2006/relationships/slide" Target="slides/slide953.xml"/><Relationship Id="rId960" Type="http://schemas.openxmlformats.org/officeDocument/2006/relationships/slide" Target="slides/slide954.xml"/><Relationship Id="rId961" Type="http://schemas.openxmlformats.org/officeDocument/2006/relationships/slide" Target="slides/slide955.xml"/><Relationship Id="rId962" Type="http://schemas.openxmlformats.org/officeDocument/2006/relationships/slide" Target="slides/slide956.xml"/><Relationship Id="rId963" Type="http://schemas.openxmlformats.org/officeDocument/2006/relationships/slide" Target="slides/slide957.xml"/><Relationship Id="rId964" Type="http://schemas.openxmlformats.org/officeDocument/2006/relationships/slide" Target="slides/slide958.xml"/><Relationship Id="rId965" Type="http://schemas.openxmlformats.org/officeDocument/2006/relationships/slide" Target="slides/slide959.xml"/><Relationship Id="rId966" Type="http://schemas.openxmlformats.org/officeDocument/2006/relationships/slide" Target="slides/slide960.xml"/><Relationship Id="rId967" Type="http://schemas.openxmlformats.org/officeDocument/2006/relationships/slide" Target="slides/slide961.xml"/><Relationship Id="rId968" Type="http://schemas.openxmlformats.org/officeDocument/2006/relationships/slide" Target="slides/slide962.xml"/><Relationship Id="rId969" Type="http://schemas.openxmlformats.org/officeDocument/2006/relationships/slide" Target="slides/slide963.xml"/><Relationship Id="rId970" Type="http://schemas.openxmlformats.org/officeDocument/2006/relationships/slide" Target="slides/slide964.xml"/><Relationship Id="rId971" Type="http://schemas.openxmlformats.org/officeDocument/2006/relationships/slide" Target="slides/slide965.xml"/><Relationship Id="rId972" Type="http://schemas.openxmlformats.org/officeDocument/2006/relationships/slide" Target="slides/slide966.xml"/><Relationship Id="rId973" Type="http://schemas.openxmlformats.org/officeDocument/2006/relationships/slide" Target="slides/slide967.xml"/><Relationship Id="rId974" Type="http://schemas.openxmlformats.org/officeDocument/2006/relationships/slide" Target="slides/slide968.xml"/><Relationship Id="rId975" Type="http://schemas.openxmlformats.org/officeDocument/2006/relationships/slide" Target="slides/slide969.xml"/><Relationship Id="rId976" Type="http://schemas.openxmlformats.org/officeDocument/2006/relationships/slide" Target="slides/slide970.xml"/><Relationship Id="rId977" Type="http://schemas.openxmlformats.org/officeDocument/2006/relationships/slide" Target="slides/slide971.xml"/><Relationship Id="rId978" Type="http://schemas.openxmlformats.org/officeDocument/2006/relationships/slide" Target="slides/slide972.xml"/><Relationship Id="rId979" Type="http://schemas.openxmlformats.org/officeDocument/2006/relationships/slide" Target="slides/slide973.xml"/><Relationship Id="rId980" Type="http://schemas.openxmlformats.org/officeDocument/2006/relationships/slide" Target="slides/slide974.xml"/><Relationship Id="rId981" Type="http://schemas.openxmlformats.org/officeDocument/2006/relationships/slide" Target="slides/slide975.xml"/><Relationship Id="rId982" Type="http://schemas.openxmlformats.org/officeDocument/2006/relationships/slide" Target="slides/slide976.xml"/><Relationship Id="rId983" Type="http://schemas.openxmlformats.org/officeDocument/2006/relationships/slide" Target="slides/slide977.xml"/><Relationship Id="rId984" Type="http://schemas.openxmlformats.org/officeDocument/2006/relationships/slide" Target="slides/slide978.xml"/><Relationship Id="rId985" Type="http://schemas.openxmlformats.org/officeDocument/2006/relationships/slide" Target="slides/slide979.xml"/><Relationship Id="rId986" Type="http://schemas.openxmlformats.org/officeDocument/2006/relationships/slide" Target="slides/slide980.xml"/><Relationship Id="rId987" Type="http://schemas.openxmlformats.org/officeDocument/2006/relationships/slide" Target="slides/slide981.xml"/><Relationship Id="rId988" Type="http://schemas.openxmlformats.org/officeDocument/2006/relationships/slide" Target="slides/slide982.xml"/><Relationship Id="rId989" Type="http://schemas.openxmlformats.org/officeDocument/2006/relationships/slide" Target="slides/slide983.xml"/><Relationship Id="rId990" Type="http://schemas.openxmlformats.org/officeDocument/2006/relationships/slide" Target="slides/slide984.xml"/><Relationship Id="rId991" Type="http://schemas.openxmlformats.org/officeDocument/2006/relationships/slide" Target="slides/slide985.xml"/><Relationship Id="rId992" Type="http://schemas.openxmlformats.org/officeDocument/2006/relationships/slide" Target="slides/slide986.xml"/><Relationship Id="rId993" Type="http://schemas.openxmlformats.org/officeDocument/2006/relationships/slide" Target="slides/slide987.xml"/><Relationship Id="rId994" Type="http://schemas.openxmlformats.org/officeDocument/2006/relationships/slide" Target="slides/slide988.xml"/><Relationship Id="rId995" Type="http://schemas.openxmlformats.org/officeDocument/2006/relationships/slide" Target="slides/slide989.xml"/><Relationship Id="rId996" Type="http://schemas.openxmlformats.org/officeDocument/2006/relationships/slide" Target="slides/slide990.xml"/><Relationship Id="rId997" Type="http://schemas.openxmlformats.org/officeDocument/2006/relationships/slide" Target="slides/slide991.xml"/><Relationship Id="rId998" Type="http://schemas.openxmlformats.org/officeDocument/2006/relationships/slide" Target="slides/slide992.xml"/><Relationship Id="rId999" Type="http://schemas.openxmlformats.org/officeDocument/2006/relationships/slide" Target="slides/slide993.xml"/><Relationship Id="rId1000" Type="http://schemas.openxmlformats.org/officeDocument/2006/relationships/slide" Target="slides/slide994.xml"/><Relationship Id="rId1001" Type="http://schemas.openxmlformats.org/officeDocument/2006/relationships/slide" Target="slides/slide995.xml"/><Relationship Id="rId1002" Type="http://schemas.openxmlformats.org/officeDocument/2006/relationships/slide" Target="slides/slide996.xml"/><Relationship Id="rId1003" Type="http://schemas.openxmlformats.org/officeDocument/2006/relationships/slide" Target="slides/slide997.xml"/><Relationship Id="rId1004" Type="http://schemas.openxmlformats.org/officeDocument/2006/relationships/slide" Target="slides/slide998.xml"/><Relationship Id="rId1005" Type="http://schemas.openxmlformats.org/officeDocument/2006/relationships/slide" Target="slides/slide999.xml"/><Relationship Id="rId1006" Type="http://schemas.openxmlformats.org/officeDocument/2006/relationships/slide" Target="slides/slide1000.xml"/><Relationship Id="rId1007" Type="http://schemas.openxmlformats.org/officeDocument/2006/relationships/slide" Target="slides/slide1001.xml"/><Relationship Id="rId1008" Type="http://schemas.openxmlformats.org/officeDocument/2006/relationships/slide" Target="slides/slide1002.xml"/><Relationship Id="rId1009" Type="http://schemas.openxmlformats.org/officeDocument/2006/relationships/slide" Target="slides/slide1003.xml"/><Relationship Id="rId1010" Type="http://schemas.openxmlformats.org/officeDocument/2006/relationships/slide" Target="slides/slide1004.xml"/><Relationship Id="rId1011" Type="http://schemas.openxmlformats.org/officeDocument/2006/relationships/slide" Target="slides/slide1005.xml"/><Relationship Id="rId1012" Type="http://schemas.openxmlformats.org/officeDocument/2006/relationships/slide" Target="slides/slide1006.xml"/><Relationship Id="rId1013" Type="http://schemas.openxmlformats.org/officeDocument/2006/relationships/slide" Target="slides/slide1007.xml"/><Relationship Id="rId1014" Type="http://schemas.openxmlformats.org/officeDocument/2006/relationships/slide" Target="slides/slide1008.xml"/><Relationship Id="rId1015" Type="http://schemas.openxmlformats.org/officeDocument/2006/relationships/slide" Target="slides/slide1009.xml"/><Relationship Id="rId1016" Type="http://schemas.openxmlformats.org/officeDocument/2006/relationships/slide" Target="slides/slide10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0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0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0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0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0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0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0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0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0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0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4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4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4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4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4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4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4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4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4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4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4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4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4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4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5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5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5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5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5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8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Orientation, computer hardware &amp; OS setup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13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1 / 1010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Operating System Basics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OS = software that manages hardware + runs apps.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Files &amp; folders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 b="1">
                <a:solidFill>
                  <a:srgbClr val="F4F8FF"/>
                </a:solidFill>
                <a:latin typeface="Inter"/>
              </a:rPr>
              <a:t>root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drives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folders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files.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Windows: Control Panel, Settings, Task Manager, Disk Management.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Keep OS updated, run antivirus, back up.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10 / 1010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pitch-deck.pptx + .pdf in SB-&lt;id&gt;-D07. Acceptance: 10 slides, master used (consistent fonts/colours), ≤6 lines/slide, PDF export clean.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100 / 1010</a:t>
            </a:r>
          </a:p>
        </p:txBody>
      </p:sp>
    </p:spTree>
  </p:cSld>
  <p:clrMapOvr>
    <a:masterClrMapping/>
  </p:clrMapOvr>
</p:sld>
</file>

<file path=ppt/slides/slide10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Graduation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your 90-day earnings plan — a written, numbered, scheduled march from capstone pipeline to income targets. Plans with dates and numbers get done; wishes don't.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Structure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30 days (activate) → 60 days (convert) → 90 days (recurring) — each with income target, daily rituals, and one measurable weekly number.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1000 / 1010</a:t>
            </a:r>
          </a:p>
        </p:txBody>
      </p:sp>
    </p:spTree>
  </p:cSld>
  <p:clrMapOvr>
    <a:masterClrMapping/>
  </p:clrMapOvr>
</p:sld>
</file>

<file path=ppt/slides/slide10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Baseline audit (today's real numbers)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pipeline rows by stage, gigs live, portfolio pieces, revenue to date, hours/week available, floor rate, reserve status.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Day 1–30 ACTIVATE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daily hunter's-30 (10 source/5 contact), 10 Upwork proposals/week, Fiverr gig SEO refresh + external shares, 2 LinkedIn posts/week, local sweep 10/week → target: 2 paying clients, ৳25k revenue.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Day 31–60 CONVERT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raise rates one tier on new clients (5-review milestone?), pitch care-plan/retainer to every delivered client, referral ask on every close, proposal follow-up discipline → target: 4 active clients, ৳60k cumulative, first retainer signed.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1001 / 1010</a:t>
            </a:r>
          </a:p>
        </p:txBody>
      </p:sp>
    </p:spTree>
  </p:cSld>
  <p:clrMapOvr>
    <a:masterClrMapping/>
  </p:clrMapOvr>
</p:sld>
</file>

<file path=ppt/slides/slide10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Day 61–90 RECURRING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retainer push (target 2 = ~40% recurring revenue), subcontract first overflow to an alumni (margin + capacity), quarterly deep review (Day-59) with rate realisation, Toptal/international application if case studies ≥10 → target: ৳1L cumulative, 40% recurring, review count ≥8.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Weekly ritual block (calendar it NOW)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Mon–Thu hunter's-30 mornings · Thursday 30-min pipeline review + weekly numbers · 1st of month: close books + client reports + 3-line summary · Friday PM: systems hour (one template/SOP improved).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Risk lines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if revenue &lt;50% of target at day 30 → double local channel + re-check offer wording with trainer; if replies &lt;5% → first-line rewrite sprint; if hours explode → batching + templates audit (Day 67).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1002 / 1010</a:t>
            </a:r>
          </a:p>
        </p:txBody>
      </p:sp>
    </p:spTree>
  </p:cSld>
  <p:clrMapOvr>
    <a:masterClrMapping/>
  </p:clrMapOvr>
</p:sld>
</file>

<file path=ppt/slides/slide10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Public commitment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post the 90-day plan summary (targets without private details) to your network + alumni group — declared goals with witnesses multiply follow-through; alumni pair up as accountability partners (weekly 10-min check call).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1003 / 1010</a:t>
            </a:r>
          </a:p>
        </p:txBody>
      </p:sp>
    </p:spTree>
  </p:cSld>
  <p:clrMapOvr>
    <a:masterClrMapping/>
  </p:clrMapOvr>
</p:sld>
</file>

<file path=ppt/slides/slide10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75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A graduate's real 90 days (cohort 1 composite): day 12 first client (local salon, ৳8k/mo package) → day 34 first Upwork win ($120 site fix) → day 51 care-plan pitch landed (৳3k/mo) → day 78 two retainers + 6 Fiverr reviews → day 90: ৳1.15L cumulative, 45% recurring, 11 reviews, rate raised 25%. The plan was written on day 75 — exactly like this one.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1004 / 1010</a:t>
            </a:r>
          </a:p>
        </p:txBody>
      </p:sp>
    </p:spTree>
  </p:cSld>
  <p:clrMapOvr>
    <a:masterClrMapping/>
  </p:clrMapOvr>
</p:sld>
</file>

<file path=ppt/slides/slide10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75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75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Thank You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754380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7543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Learn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78908" y="4343400"/>
            <a:ext cx="754380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78908" y="4434840"/>
            <a:ext cx="7543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Build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6" y="4343400"/>
            <a:ext cx="3538727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6" y="4434840"/>
            <a:ext cx="353872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Earn — © SajibBaig — sajibbaig.com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1005 / 1010</a:t>
            </a:r>
          </a:p>
        </p:txBody>
      </p:sp>
    </p:spTree>
  </p:cSld>
  <p:clrMapOvr>
    <a:masterClrMapping/>
  </p:clrMapOvr>
</p:sld>
</file>

<file path=ppt/slides/slide10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75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Write YOUR full 90-day plan (all 7 sections, real numbers from your baseline), calendar the weekly rituals, pair with an accountability partner (exchange plans + first check-call date), and present the 3-minute version to the graduation circle.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1006 / 1010</a:t>
            </a:r>
          </a:p>
        </p:txBody>
      </p:sp>
    </p:spTree>
  </p:cSld>
  <p:clrMapOvr>
    <a:masterClrMapping/>
  </p:clrMapOvr>
</p:sld>
</file>

<file path=ppt/slides/slide10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75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90-day-plan.pdf + calendar screenshots + partner-check schedule in SB-&lt;id&gt;-D75 — your FINAL course submission. Acceptance: 3 phases with revenue targets + weekly numbers, risk lines defined, rituals in calendar, partner named. Then: graduate.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1007 / 1010</a:t>
            </a:r>
          </a:p>
        </p:txBody>
      </p:sp>
    </p:spTree>
  </p:cSld>
  <p:clrMapOvr>
    <a:masterClrMapping/>
  </p:clrMapOvr>
</p:sld>
</file>

<file path=ppt/slides/slide10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75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targets without rituals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'earn ৳1L' is a wish; 'hunter's-30 daily + Thursday review' is a plan.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planning alone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accountability partners double completion rates. Name yours today, call weekly, keep the promise to each other.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planning alone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accountability partners double completion rates. Name yours today, call weekly, keep the promise to each other.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1008 / 1010</a:t>
            </a:r>
          </a:p>
        </p:txBody>
      </p:sp>
    </p:spTree>
  </p:cSld>
  <p:clrMapOvr>
    <a:masterClrMapping/>
  </p:clrMapOvr>
</p:sld>
</file>

<file path=ppt/slides/slide10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75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1009 / 1010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paragraph slides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audience reads, ignores you. Max 6 lines.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the Proof slide wins contracts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real numbers/screenshots beat adjectives.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101 / 1010</a:t>
            </a:r>
          </a:p>
        </p:txBody>
      </p:sp>
    </p:spTree>
  </p:cSld>
  <p:clrMapOvr>
    <a:masterClrMapping/>
  </p:clrMapOvr>
</p:sld>
</file>

<file path=ppt/slides/slide10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75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75”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1010 / 1010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102 / 1010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7”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103 / 1010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8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Communicative English: introducing &amp; presenting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22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104 / 1010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8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Communicative English: introducing &amp; presenting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105 / 1010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International clients buy from people they can understand.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Communicative English = clear, short, confident — not perfect grammar.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The 60-second intro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 b="1">
                <a:solidFill>
                  <a:srgbClr val="F4F8FF"/>
                </a:solidFill>
                <a:latin typeface="Inter"/>
              </a:rPr>
              <a:t>who you are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what you do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who you help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proof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ask. Used in calls, videos, and networking.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106 / 1010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Write your 60-second intro (≈120 words) using the 5-part structure; read it aloud 5×; record on phone; re-record until smooth.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Simplify sentences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subject-verb-object. 'I build WordPress sites that load in under 2 seconds' beats long clauses.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Pronunciation drills for high-value words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deadline, invoice, proposal, delivery, schedule, WordPress, cache.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107 / 1010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Active listening phrases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'If I understand correctly, you need…', 'Could you clarify what X means for you?'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Presenting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signpost ('First… then… finally'), pause after key numbers, end with the ask.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Free daily practice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 min shadowing a YouTube tutorial (repeat sentence-by-sentence after the speaker).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108 / 1010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8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'Hi, I'm Rakib from Bangladesh. I build fast WordPress sites for small businesses. Last month I took a shop's loading time from 8 seconds to 1.9, and their sales calls doubled. I'd love to see if I can do the same for you.'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109 / 1010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18872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18872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Open System Information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note CPU, RAM, OS.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621024"/>
            <a:ext cx="11183112" cy="118872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02920" y="3621024"/>
            <a:ext cx="82296" cy="118872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3739896"/>
            <a:ext cx="105156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Open Task Manager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list 3 running apps.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956048"/>
            <a:ext cx="11183112" cy="118872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02920" y="4956048"/>
            <a:ext cx="82296" cy="118872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5074920"/>
            <a:ext cx="105156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Create folder tree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SajibBaig/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ClientProjects, Portfolio, Templates.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11 / 1010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Typing English &amp; Bangla; Text Layers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Text layers; special effects (shadow, glow, gradients).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110 / 1010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8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Write, record and re-record your 60-second intro.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Then present it live to a partner; partner gives 2 strengths + 1 fix. Swap roles.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111 / 1010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8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60-second intro audio/video (phone recording OK) in SB-&lt;id&gt;-D08. Acceptance: 5 parts present, under 75 seconds, understandable on first listen.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112 / 1010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8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apologising for your English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never say 'sorry my English is bad'; clarity beats accent.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slower + shorter sentences sound MORE professional, not less.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113 / 1010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8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114 / 1010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8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8”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8  ·  115 / 1010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9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Client communication: emails &amp; expectations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23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116 / 1010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9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Client communication: emails &amp; expectations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117 / 1010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90% of freelance disputes are expectation failures, not skill failures. Written scope + fast replies = professional reputation.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Every client message has a job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acknowledge, inform, or ask. Reply within 1 working hour during work hours.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118 / 1010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Email anatomy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specific subject ('ACME logo — 3 concepts by Thursday') → greeting → 1-line context → body in short blocks → clear next step + date → signature with portfolio link.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Kickoff message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restate their goal, your deliverables list, timeline with dates, what you need from them, your working hours + response SLA.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Scope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any new request → 'Happy to add that — it's outside our scope, so it would be $X and +N days. Shall I proceed?' Get YES in writing.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119 / 1010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Week 1 — Foundations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1042415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1042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Computer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66943" y="4343400"/>
            <a:ext cx="466344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266943" y="4434840"/>
            <a:ext cx="466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OS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MS Word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082026" y="4343400"/>
            <a:ext cx="133045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082026" y="4434840"/>
            <a:ext cx="133045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Client Comm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12 / 1010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Progress updates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send before they ask — weekly 3-line update (done / doing / next) even if nothing changed.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Difficult news early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delay spotted → message same day with new date + reason + fix. Never hide.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Templates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keep kickoff, update, delivery, follow-up, payment-reminder in 04-Business/templates; personalise line 1 always.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120 / 1010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9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Delivery email: subject 'ACME logo — final files + usage guide'. Body: what's attached (AI/PNG/PDF), where to use each, 2 quick tips, review request, referral ask, next-step offer. Sent 1 day early.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121 / 1010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MS Word + Client Communication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Session 2 essentials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122 / 1010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Client–Freelancer Communication Basics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Clear, respectful, on-time wins repeat business.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564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564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29793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Acknowledge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 b="1">
                <a:solidFill>
                  <a:srgbClr val="F4F8FF"/>
                </a:solidFill>
                <a:latin typeface="Inter"/>
              </a:rPr>
              <a:t>clarify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confirm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deliver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follow up.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9392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469392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77621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Avoid jargon; use simple sentences.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123 / 1010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F4F8FF"/>
                </a:solidFill>
                <a:latin typeface="Space Grotesk"/>
              </a:rPr>
              <a:t>Write a Professional Client Intro + Expectations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Greeting + state understanding of task.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Ask 2 clarifying questions.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State timeline, deliverable, price.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Close with a clear next step.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124 / 1010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9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Write 3 real templates (kickoff, weekly update, delivery) for your skill. Then role-play: partner sends a scope-creep request mid-project; you reply keeping the client happy AND the scope paid.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125 / 1010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9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3 email templates + 1 scope-creep reply in SB-&lt;id&gt;-D09. Acceptance: every template has subject line, next step with date, signature; scope reply quotes price + timeline.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126 / 1010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9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'Noted, thanks' replies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no paper trail. Restate decisions in writing.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replying at 2 AM sometimes, 3 days late other times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set and keep stated hours.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replying at 2 AM sometimes, 3 days late other times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set and keep stated hours.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127 / 1010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9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128 / 1010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9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9”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9  ·  129 / 1010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On YOUR machine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record CPU/RAM/storage in a note file; run all updates; practise the 5 shortcuts until automatic; take a screenshot of your About page (Win+Shift+S) and save to your course folder.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13 / 1010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10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Negotiation basics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24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130 / 1010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10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Negotiation basics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131 / 1010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Negotiation = preparation, not personality. You need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your floor price, their problem's cost, and 3 options to present.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'Too expensive' almost always means 'I don't see enough value yet' — answer with value, then options, never instant discounts.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132 / 1010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Prepare BATNA (best alternative if no deal) + floor price (Day 5 sheet) before every negotiation.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Anchor first when you know the market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state your Standard scenario confidently, then stop talking.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Listen for cost-of-problem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'What is the slow site costing you in lost orders?' Their number justifies your price.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133 / 1010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Concession ladder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trade, never give — 'I can do that price if we drop the rush fee / extend timeline / pay 50% upfront.'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Options close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present Basic/Standard/Premium; ask 'which fits best?' instead of 'yes or no?'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Get it in writing same day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summary message with agreed scope, price, dates, payment terms.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134 / 1010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10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Client: 'Your $129 logo is too expensive, someone offered $40.' You: 'A $40 logo is usually a template — fine for a test. Yours needs to work on signage and social; mine includes 3 concepts + full files + a usage guide. If budget is tight, the Basic at $79 covers one concept and web files. Which direction fits?'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135 / 1010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10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Negotiation drill in pairs, 3 rounds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price pushback, scope creep, rush demand. Rotate roles. Debrief: which phrases worked? Week 2 quiz today.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136 / 1010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10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negotiation-prep sheet (BATNA, floor, 3 options, 5 phrases) + drill notes in SB-&lt;id&gt;-D10. Acceptance: all fields filled with real numbers from your pricing sheet.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137 / 1010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10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defending price with apologies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defend with value and evidence.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silence after your price is a tool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don't fill it.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138 / 1010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10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139 / 1010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'workstation-report.txt' — machine specs, update status, disk health, 3 shortcuts you mastered. Upload to portfolio folder SB-&lt;id&gt;-D01. Acceptance: all 4 sections filled, screenshot attached.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14 / 1010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10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10”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10  ·  140 / 1010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Windows installation &amp; OS administration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27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141 / 1010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11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Windows installation &amp; OS administration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142 / 1010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OS installation is a paid service (৳800–1500 per machine locally).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Clean install beats 'PC slow' fixes 9 times out of 10.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The process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backup → bootable USB → boot from USB → partition → install → drivers → updates → user setup.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143 / 1010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Backup first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user's Desktop/Documents/Photos/browser bookmarks to external disk or Drive. Check Downloads + WhatsApp folders.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Create media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Microsoft Media Creation Tool (or Rufus + official ISO) → 8 GB+ USB → select language/edition → write.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BIOS/UEFI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reboot, press F2/F12/Del (brand-dependent)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disable Secure Boot if needed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boot order USB first.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144 / 1010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Install: custom install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delete old partitions on the target disk (data already backed up!) → select unallocated space → Next.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OOBE: create local or MS account, skip extras, set timezone/keyboard.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Drivers: Windows Update first (covers 90%), then vendor site (Dell/HP/Lenovo support pages) for chipset/graphics/touchpad.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145 / 1010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Finish: all updates, install browser + Defender check, restore user files, 10-min test (Wi-Fi, sound, sleep, webcam).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146 / 1010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11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Client laptop 'very slow': 4 GB HDD, 3 years of junk → clean Win 11 install on existing HDD took 50 min; after moving user data back, boot time 4:10 → 0:55. Recommended ৳2,500 SSD upgrade as phase 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147 / 1010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11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In the lab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create a bootable Windows USB with Media Creation Tool; boot your station from it to the installer screen (do NOT format school machines — stop at partition view); document every screen with phone photos.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148 / 1010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11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installation-photo-guide (6+ photos: BIOS, boot menu, partition screen, OOBE, desktop, updates) in SB-&lt;id&gt;-D11. Acceptance: each photo captioned with what/why.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149 / 1010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working as Administrator daily → malware risk. Tip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SSD + 8 GB RAM minimum for design/video work.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ignoring updates for months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they install at the worst time. Schedule them weekly.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ignoring updates for months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they install at the worst time. Schedule them weekly.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15 / 1010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11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formatting without checking Downloads/Desktop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lost client data = career-ending.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photograph the licence sticker and note hardware model BEFORE you start.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150 / 1010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11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151 / 1010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11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11”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11  ·  152 / 1010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12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Hardware diagnosis &amp; repair lab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28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153 / 1010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12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Hardware diagnosis &amp; repair lab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154 / 1010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Diagnosis = isolate the variable. Test one thing, observe, record.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Random part-swapping wastes money and trust.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Safety: unplug, hold power 10 s to drain capacitors, no liquids, ESD wrist strap or touch metal first.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155 / 1010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Interview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what happened, when, what changed (new software? storm? drop?). Write exact symptoms.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Classify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power issue (nothing lights) vs POST issue (fans spin, no display) vs boot issue (logo then fail) vs OS issue (boots, misbehaves).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Power dead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try known-good charger/PSU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check battery (laptop: remove, run on AC)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motherboard signs.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156 / 1010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No display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RAM reseat (eraser on contacts, one stick at a time) → external monitor test → GPU/beep codes (1 long 2 short = video on many BIOS).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Boot loop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Safe Mode / startup repair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recent update uninstall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boot from USB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chkdsk /f and sfc /scannow.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Overheating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feel exhaust, listen to fans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clean dust (compressed air, hold fans still)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re-paste CPU if skilled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verify temps (HWMonitor &lt;85°C load).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157 / 1010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Record every test + result in a ticket note; the fix often reveals itself in the log.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158 / 1010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12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'Dead' desktop: PSU fan spins but no POST. Reseat RAM → beeps change → stick 2 dead (test in known-good board). Replace 8 GB DDR4 ৳2,800 → POST OK → memtest86 1 pass → delivered with dust-clean bonus. Total: 45 min, charged ৳1,200 + part.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159 / 1010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16 / 1010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12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Stations rotate through 3 broken/scenario machines (or simulated: trainer loosens RAM/cables). Each team: interview sheet → classify → fix or isolate → ticket note. Swap and verify each other's diagnosis.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160 / 1010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12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diagnosis-ticket for your station (symptoms, tests in order, findings, fix, parts cost, time) in SB-&lt;id&gt;-D12. Acceptance: ≥4 sequential tests logged with results.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161 / 1010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12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skipping the interview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fixing the wrong problem. The client's story is data.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force-fitting connectors or over-tightening screws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cracked boards. Gentle, patient hands get paid twice.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force-fitting connectors or over-tightening screws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cracked boards. Gentle, patient hands get paid twice.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162 / 1010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12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163 / 1010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12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12”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12  ·  164 / 1010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13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Printers, peripherals &amp; drivers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29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165 / 1010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13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Printers, peripherals &amp; drivers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166 / 1010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Printers/scanners are recurring local income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setup ৳500+, cartridge/toner advice, network sharing, and 'it stopped working' calls.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Driver = translator between OS and device.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Always install from the official vendor page, never driver-download ads.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167 / 1010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Identify model exactly (sticker on back/inside)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vendor support site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your Windows version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download full driver package.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USB install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run installer BEFORE plugging in (most vendors ask) → plug when prompted → test page.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Network/Wi-Fi printer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printer menu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Wi-Fi setup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your SSID + password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print network config page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note IP.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168 / 1010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Add on PCs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Settings → Bluetooth &amp; devices → Printers → Add device; or Add by IP (192.168.x.x) if not discovered.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Share from one PC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Printer properties → Sharing tab → share name; others add via \\HOSTNAME\printer (same workgroup).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Scanner: vendor scan app or Windows Scan; scan to PDF for documents, 300 dpi for print quality.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169 / 1010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17 / 1010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Queue problems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cancel all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restart Print Spooler service (services.msc)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check IP/USB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print test page.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170 / 1010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13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Small office, 1 printer 4 PCs: printer on Wi-Fi with static DHCP reservation (192.168.1.50), all 4 PCs added by IP, shared scanner folder on NAS. Support contract: ৳500/month.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171 / 1010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13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Lab: full printer station setup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install driver, print test page, add via network from a second machine, scan a document to PDF, then deliberately break the queue and repair it (spooler restart).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172 / 1010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13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setup-checklist with screenshots (driver page, test page, add-by-IP dialog, scanned PDF) in SB-&lt;id&gt;-D13. Acceptance: second machine prints over network.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173 / 1010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13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'Universal drivers' from random sites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malware + broken printing. Vendor site only.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a DHCP reservation for the printer prevents 80% of 'printer offline' callbacks.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174 / 1010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13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175 / 1010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13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13”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13  ·  176 / 1010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14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Networking: TCP/IP, DHCP, DNS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30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177 / 1010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14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Networking: TCP/IP, DHCP, DNS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178 / 1010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Every connected device speaks TCP/IP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an IP address (identity), subnet mask (neighbourhood), gateway (exit door), DNS (phone book).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Home/small-office network setup is a standard paid service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router config, Wi-Fi security, printer/ NAS sharing, coverage fixes.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179 / 1010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File discipline, safety/OSH &amp; toolchain setup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14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18 / 1010</a:t>
            </a: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Read your network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ipconfig /all → note IPv4, mask, gateway, DNS. Ping the gateway, then 8.8.8.8, then google.com (tests IP, internet, DNS in order).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Router admin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browser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gateway IP (192.168.0.1/1.1)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login (sticker/default, then CHANGE it)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WAN status shows your public IP.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Wi-Fi hardening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WPA2/WPA3 only, strong SSID password (12+ chars), disable WPS, guest network ON for visitors/clients.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180 / 1010</a:t>
            </a: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Static addressing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DHCP reservation for printer/NAS/server (by MAC) → device always keeps its IP.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Coverage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router central + elevated; 2.4 GHz = range, 5 GHz = speed; add mesh/extender only after repositioning test.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DNS tools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nslookup google.com → see which DNS answered; flush cache with ipconfig /flushdns when names misbehave.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181 / 1010</a:t>
            </a: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14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Café network job: ISP modem → router (WPA3, guest SSID 'Cafe-Guest' isolated), POS + printer on DHCP reservations, 4 cameras static, speed test 48→47 Mbps but latency 90→12 ms after killing one flood-downloading device. Charged ৳3,000.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182 / 1010</a:t>
            </a: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14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Pairs: fully configure the lab router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rename SSIDs, WPA2+ password, guest net, DHCP reservation for the lab printer, then run the 3-step ping test from two machines and record results.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183 / 1010</a:t>
            </a: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14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network-map (modem→router→devices with IPs) + ping/nslookup results sheet in SB-&lt;id&gt;-D14. Acceptance: reservation active, guest SSID works, diagram matches reality.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184 / 1010</a:t>
            </a: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14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leaving default router admin password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anyone can reconfigure the network.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the ping ladder (gateway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8.8.8.8 → domain) tells you WHICH layer is broken in 30 seconds.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185 / 1010</a:t>
            </a: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14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186 / 1010</a:t>
            </a: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14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14”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14  ·  187 / 1010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15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Troubleshooting scenarios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01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188 / 1010</a:t>
            </a: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15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Troubleshooting scenarios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189 / 1010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File discipline, safety/OSH &amp; toolchain setup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19 / 1010</a:t>
            </a: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Troubleshooting is a repeatable method, not luck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question → observe → hypothesise ONE cause → test → fix → verify → document.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layered model (cable/power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 b="1">
                <a:solidFill>
                  <a:srgbClr val="F4F8FF"/>
                </a:solidFill>
                <a:latin typeface="Inter"/>
              </a:rPr>
              <a:t>device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OS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app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user) gives your search an order.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190 / 1010</a:t>
            </a: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Ticket intake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symptom, since when, what changed, who is affected, error text/photo — before touching anything.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Reproduce it yourself; an unreproducible bug gets monitoring steps, not blind fixes.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Layer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power/cables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device indicators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OS logs (Event Viewer)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app version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user permissions.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191 / 1010</a:t>
            </a: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One change at a time; after each, re-test. Two changes = you never know what worked.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Known-good substitution is the strongest test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another cable, another PC, another account.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Verify with the user present, document root cause + fix + prevention in the ticket, close with a summary message.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192 / 1010</a:t>
            </a: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Escalation rule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3 failed hypotheses or 2 h exceeded → escalate with full log (that is professional, not weak).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193 / 1010</a:t>
            </a: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15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'Internet drops at 6 PM daily': ticket → reproducible at 18:05 → layer check: Wi-Fi signal fine, router CPU 100% → hypothesis: backup sync starts 18:00 on 2 PCs → moved schedules to 02:00 → verified 3 evenings → closed. Root cause documented, ৳800 diagnostic fee.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194 / 1010</a:t>
            </a: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Hardware &amp; Network Troubleshooting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OS admin, disk management, printers, TCP/IP basics.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Data recovery + backup; safety &amp; OSH.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195 / 1010</a:t>
            </a: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15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Scenario stations (5 planted faults across the room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loose cable, wrong DNS, spooler stopped, DNS-flush case, permission denial). Timed drill: 15 min per station, full ticket each. Rotate until all 5 solved.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196 / 1010</a:t>
            </a: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15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5 completed troubleshooting tickets (one per station) in SB-&lt;id&gt;-D15. Acceptance: each ticket shows method order, one-change-at-a-time evidence, root cause. Week 3 quiz today.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197 / 1010</a:t>
            </a: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15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'reinstall everything' as first move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slow, destroys evidence, angers users.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photograph error screens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exact wording googled beats guessing.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198 / 1010</a:t>
            </a: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15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199 / 1010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Orientation, computer hardware &amp; OS setup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2 / 1010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Professional file discipline = every file has ONE home, a clear name, and a backup. Clients judge you by how you handle their files.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564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564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29793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3-2-1 backup rule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3 copies of data, on 2 different media, 1 offsite (Google Drive free 15 GB).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9392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469392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77621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OSH for desk 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screen at eye level, wrists straight, 20-20-20 eye rule, cables tidy — you sit 6+ h/day for the next decade.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20 / 1010</a:t>
            </a: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15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15”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15  ·  200 / 1010</a:t>
            </a: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Illustrator workspace, shapes &amp; layers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04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201 / 1010</a:t>
            </a: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16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Illustrator workspace, shapes &amp; layers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202 / 1010</a:t>
            </a: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Illustrator = vector graphics (math paths, infinitely scalable).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Logos, icons, and print MUST be vector; that's why clients pay for it.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The workspace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artboards (pages), layers (stacking), tools left, properties right. Learn 10 shortcuts and you double your speed.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203 / 1010</a:t>
            </a: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New document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Print or Web preset → 1920×1080 artboard, RGB for screen work / CMYK for print.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Panels: Layers (F7)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name every layer ('sketch', 'shapes', 'type'); lock what you're not editing.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Shape basics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Rectangle (M), Ellipse (L) — hold Shift for perfect square/circle; Align panel to centre/distribute.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204 / 1010</a:t>
            </a: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Pathfinder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Unite/Minus Front/Intersect — complex shapes from simple ones (circle + rectangle → arch).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Shape Builder (Shift+M)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drag across overlapping shapes to merge; hold Alt to subtract. Faster than Pathfinder for sketches.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Selection tools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V = move whole object, A = edit anchor points. Direct selection is where design happens.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205 / 1010</a:t>
            </a: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Save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.ai master + export PNG/SVG/PDF copies (File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Export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Export As / Export for Screens).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206 / 1010</a:t>
            </a: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16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Coffee cup icon in 6 min: circle (cup top) + rounded rect (body) → Pathfinder trim → rect handle → Unite → single-path icon that scales from favicon to billboard.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207 / 1010</a:t>
            </a: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Illustrator Fundamentals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Shapes, color, type, layers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208 / 1010</a:t>
            </a: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Is Vector Graphic Design?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Illustrator interface &amp; tools; vector vs raster.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209 / 1010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Create the course folder tree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SB-&lt;id&gt;/01-Course, 02-Portfolio, 03-Clients, 04-Business (invoices/contracts), 99-Temp.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Naming convention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YYYY-MM-DD_client_project_vN.ext → 2026-09-14_acme_logo_v2.ai. Never 'final final2 OK'.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Versioning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keep v1, v2… while working; only the latest gets shared; archive old versions in /old.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21 / 1010</a:t>
            </a: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Creating &amp; Editing Shapes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Combine paths; color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swatches, fills, strokes, gradients.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210 / 1010</a:t>
            </a: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Illustrator Projects &amp; Branding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Raster→vector, letterhead, brochure, logo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211 / 1010</a:t>
            </a: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Week 3 — Graphic Design I (Illustrator)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33467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33467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Vector design, logo &amp; brand kits</a:t>
            </a:r>
          </a:p>
        </p:txBody>
      </p:sp>
      <p:sp>
        <p:nvSpPr>
          <p:cNvPr id="9" name="Rectangle 8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212 / 1010</a:t>
            </a: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16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Recreate 3 icons from scratch using only basic shapes + Pathfinder/Shape Builder: a cup, a location pin, a chat bubble. Layers named, exports at 64 px and 512 px.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213 / 1010</a:t>
            </a: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16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3-icon set (.ai + PNG 64/512 + SVG) in SB-&lt;id&gt;-D16. Acceptance: clean single-path shapes (no stray anchors), layers named, all 3 formats export correctly.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214 / 1010</a:t>
            </a:r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16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designing on one unnamed layer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impossible edits later.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hold Space to pan, Ctrl+scroll to zoom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keep the other hand on V/A.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215 / 1010</a:t>
            </a: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16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216 / 1010</a:t>
            </a: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16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16”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16  ·  217 / 1010</a:t>
            </a: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17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Pen tool &amp; vector icon set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05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218 / 1010</a:t>
            </a: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17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Pen tool &amp; vector icon set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219 / 1010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Install the toolchain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Chrome (default browser), Google Drive desktop sync, Notepad++ or VS Code, 7-Zip, an antivirus (Windows Defender is enough if updated).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Set up backup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Drive folder synced to SB-&lt;id&gt;/04-Business + 02-Portfolio; phone photos auto-backup 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Desk safety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monitor height, chair support, cable ties, no drinks near keyboard, well-lit room.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22 / 1010</a:t>
            </a:r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The Pen tool draws bezier curves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skill that separates tracing monkeys from designers. Every professional logo is pen work.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Rules: fewest anchors possible; anchors on extremes (top/bottom/left/right of curves); handles shape the curve.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220 / 1010</a:t>
            </a: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Setup: View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Show Grid + Snap to Grid; draw on a 24×24 px grid for icons (industry standard pixel grid).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Straight segments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click-click-click (Shift constrains to 45°). Close the path on the first point.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Curves: click-DRAG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drag direction = curve direction, drag length = curve depth. Release, move, drag again.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221 / 1010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Corner after curve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click the anchor once (Convert tool / Alt+click) to kill the outgoing handle → sharp corner.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Fix paths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 (direct select) to move anchors; handle ends to rotate/resize curves; Add/Delete Anchor for repairs.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Trace practice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place a reference image (File → Place), lock it, trace on the layer above with 50% opacity.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222 / 1010</a:t>
            </a: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Finish: Object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Path → Simplify (carefully), then outline strokes (Object → Path → Outline Stroke) before export.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223 / 1010</a:t>
            </a: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17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Traced leaf logo: 11 anchors total — 4 on the outline extremes, 7 on the vein. Simplify from 34 auto-anchors to 11 kept the curve and halved the file; outlined stroke made it export-safe.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224 / 1010</a:t>
            </a: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Raster → Vector Trace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Trace an image into vector paths.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225 / 1010</a:t>
            </a: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17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The classic drills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(1) pen a perfect circle freehand-checked against Ellipse tool, (2) trace an 'S' with ≤6 anchors, (3) trace the provided leaf reference with ≤12 anchors. Time each; repeat the worst one.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226 / 1010</a:t>
            </a: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17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pen-drills.ai — circle, S-curve, leaf trace (all with anchor counts visible in a text note) + exported SVG of the leaf in SB-&lt;id&gt;-D17. Acceptance: anchor counts within limits, curves smooth at 800% zoom.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227 / 1010</a:t>
            </a: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17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anchor-spam (40 points for a circle)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lumpy curves, heavy files. Fewer anchors = smoother.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if a curve fights you, split it into two simpler curves.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228 / 1010</a:t>
            </a: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17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229 / 1010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Bad: 'logo final FINAL (1).png' on Desktop. Good: 03-Clients/ACME/2026-09-14_acme_logo_v2.png with v1 in /old — client receives a clean link, you never lose work.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23 / 1010</a:t>
            </a: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17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17”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17  ·  230 / 1010</a:t>
            </a: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18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Type, layout &amp; composition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06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231 / 1010</a:t>
            </a: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18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Type, layout &amp; composition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232 / 1010</a:t>
            </a: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Type carries 90% of layout emotion.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Hierarchy = the reader's path: what first, second, third — controlled by size, weight, colour, space.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Two fonts maximum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one display (headings) + one text (body). Contrast between them creates the system.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233 / 1010</a:t>
            </a: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Set a scale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body 16 px base → headings ×1.5, ×2, ×3 (24/32/48). Consistent ratio = instant harmony.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Pair fonts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Space Grotesk (display) + Inter (body) — geometric vs neutral. Never two similar fonts (fake contrast).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Grid: enable guides every 12 columns or a simple 3-column layout; align everything to it. Alignment is invisible glue.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234 / 1010</a:t>
            </a: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White space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margins generous, line-height 1.4–1.6 for body, tighter (1.05–1.2) for display type.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Hierarchy by weight+colour before size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bold + dark beats huge + light for scanning.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Composition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squint test — blur your eyes; can you still see what's most important? If not, fix contrast/size.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235 / 1010</a:t>
            </a: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18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Event poster: title 96 pt bold (Space Grotesk, cyan), date 32 pt (Inter semi-bold, white), details 16 pt (Inter, grey) — 3-level hierarchy, 12-col grid, 80 px margins. Squint test: title pops first, date second.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236 / 1010</a:t>
            </a: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Type &amp; Layers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Type tool, font/spacing; organizing, locking, selecting layers.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237 / 1010</a:t>
            </a: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Brochure / One-Pager Layout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Multi-column layout.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238 / 1010</a:t>
            </a: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18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Typeset the same poster content 3 ways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centred classical, left-aligned modern grid, big-type brutalist. Apply the squint test to each; vote as a class which communicates fastest and why.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239 / 1010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Editing Text &amp; Undo/Redo, Cut/Copy/Paste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Select, delete, insert, move text.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Undo (Ctrl+Z) / Redo (Ctrl+Y).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Cut (Ctrl+X), Copy (Ctrl+C), Paste (Ctrl+V).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Find (Ctrl+F) &amp; Replace (Ctrl+H); paragraph formatting.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24 / 1010</a:t>
            </a:r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18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3 poster variants (.ai + PNG) + a 5-line written comparison in SB-&lt;id&gt;-D18. Acceptance: consistent type scale visible, grid used, hierarchy passes squint test in at least 2.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240 / 1010</a:t>
            </a:r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18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4+ fonts / rainbow colours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amateur signal instantly.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when unsure, increase white space before increasing font size.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241 / 1010</a:t>
            </a: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18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242 / 1010</a:t>
            </a: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18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18”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18  ·  243 / 1010</a:t>
            </a: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19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Color theory &amp; brand palettes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07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244 / 1010</a:t>
            </a: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19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Color theory &amp; brand palettes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245 / 1010</a:t>
            </a: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Colour = light psychology.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Every brand palette has a dominant (60%), secondary (30%) and accent (10%) — the 60-30-10 rule keeps designs calm.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Contrast is accessibility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body text vs background must hit 4.5:1 (WCAG AA) or you literally lose readers.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246 / 1010</a:t>
            </a: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Learn HSB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Hue (0–360 wheel), Saturation (intensity), Brightness. Pick hue by meaning: blue=trust, green=growth/money, red=urgency, violet=premium/tech.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Build a palette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 dominant (often dark neutral or brand hue), 1 secondary, 1–2 accents, plus 2–3 neutrals (white/greys/near-black).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Tools: Adobe Color (color.adobe.com) harmonies, Coolors.co for generation, Realtime Colors to preview on a website mock.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247 / 1010</a:t>
            </a: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Test contrast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WebAIM Contrast Checker — fix any pair below 4.5:1 for text (below 3:1 for large text).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Apply 60-30-10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backgrounds dominant, panels/sections secondary, CTAs/highlights accent ONLY (accent everywhere = accent nowhere).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Document swatches in the .ai file (Window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Swatches → persist) + a palette card PNG with HEX/RGB values.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248 / 1010</a:t>
            </a: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19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SajibBaig Circuit Mark palette: Abyss #060D1C dominant, Deep Circuit #0A1428 secondary, Signal Cyan #00E5FF accent (CTAs, highlights), Polar White #F4F8FF text. Contrast cyan-on-abyss = 12.3:1 — passes AAA.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249 / 1010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your full folder tree now, move every loose Desktop file into it, set up Google Drive sync, and zip a test folder with 7-Zip.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25 / 1010</a:t>
            </a: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19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Create palettes for 2 fictional clients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an organic food shop (warm/green) and a cybersecurity startup (dark/blue). Each: 6 swatches, 60-30-10 mock applied to a simple poster, contrast-checked text pairs.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250 / 1010</a:t>
            </a:r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19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2 palette cards (.ai + PNG with HEX codes) + contrast check screenshots in SB-&lt;id&gt;-D19. Acceptance: 60-30-10 evident in mock, all text pairs ≥4.5:1.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251 / 1010</a:t>
            </a: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19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pure black #000 on pure white #FFF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harsh; use near-black (#0A0A0A) and off-white (#F8F8F8).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screenshot your design in greyscale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if hierarchy dies, colour was doing fake work.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252 / 1010</a:t>
            </a:r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19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253 / 1010</a:t>
            </a:r>
          </a:p>
        </p:txBody>
      </p:sp>
    </p:spTree>
  </p:cSld>
  <p:clrMapOvr>
    <a:masterClrMapping/>
  </p:clrMapOvr>
</p:sld>
</file>

<file path=ppt/slides/slide2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19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19”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19  ·  254 / 1010</a:t>
            </a:r>
          </a:p>
        </p:txBody>
      </p:sp>
    </p:spTree>
  </p:cSld>
  <p:clrMapOvr>
    <a:masterClrMapping/>
  </p:clrMapOvr>
</p:sld>
</file>

<file path=ppt/slides/slide2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20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Logo concept routes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08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255 / 1010</a:t>
            </a:r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20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Logo concept routes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256 / 1010</a:t>
            </a:r>
          </a:p>
        </p:txBody>
      </p:sp>
    </p:spTree>
  </p:cSld>
  <p:clrMapOvr>
    <a:masterClrMapping/>
  </p:clrMapOvr>
</p:sld>
</file>

<file path=ppt/slides/slide2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 logo is a thinking tool, not decoration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memorable at 16 px, meaningful at billboard size, works in one colour.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Process beats talent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research → 20 thumbnails → 3 routes → refine 1. Professionals show routes, not 30 random ideas.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257 / 1010</a:t>
            </a:r>
          </a:p>
        </p:txBody>
      </p:sp>
    </p:spTree>
  </p:cSld>
  <p:clrMapOvr>
    <a:masterClrMapping/>
  </p:clrMapOvr>
</p:sld>
</file>

<file path=ppt/slides/slide2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Brief first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client words — what they sell, to whom, 3 adjectives, competitors, where the logo lives (sign/app/uniform).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Research 15 min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competitor logos, category clichés to avoid (globe for import/export, tooth for dentists…).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Thumbnail sprint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20 tiny pencil sketches in 20 minutes — no judging, no detail. Quantity unlocks originality.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258 / 1010</a:t>
            </a:r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Pick 3 routes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e.g. wordmark, icon+word, monogram. Vector each cleanly (Pen + type), one colour, no effects.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Test ruthlessly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16 px favicon size, black-only version, reversed on dark, printed small, mockup on real surface (sign/shirt/app icon).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Present as a story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brief recap → route options on mockups → your recommendation + why. Never send raw files at this stage.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259 / 1010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screenshot of your folder tree + Drive sync active. Upload to SB-&lt;id&gt;-D02. Acceptance: 5 top folders present, naming rule written in a README.txt inside 01-Course.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26 / 1010</a:t>
            </a:r>
          </a:p>
        </p:txBody>
      </p:sp>
    </p:spTree>
  </p:cSld>
  <p:clrMapOvr>
    <a:masterClrMapping/>
  </p:clrMapOvr>
</p:sld>
</file>

<file path=ppt/slides/slide2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20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Bakery brief 'warm, handmade, premium': Route A script wordmark (too common), Route B wheat-monogram in a circle (won — works as stamp/sticker/favicon), Route C full illustration (too detailed at 16 px).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260 / 1010</a:t>
            </a:r>
          </a:p>
        </p:txBody>
      </p:sp>
    </p:spTree>
  </p:cSld>
  <p:clrMapOvr>
    <a:masterClrMapping/>
  </p:clrMapOvr>
</p:sld>
</file>

<file path=ppt/slides/slide2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Design a Simple Logo Mark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Monogram/icon with shape + type.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261 / 1010</a:t>
            </a:r>
          </a:p>
        </p:txBody>
      </p:sp>
    </p:spTree>
  </p:cSld>
  <p:clrMapOvr>
    <a:masterClrMapping/>
  </p:clrMapOvr>
</p:sld>
</file>

<file path=ppt/slides/slide2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20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Full process on a real-ish brief (provided or your own family business): brief sheet → 20 thumbnails (photo them) → 3 vector routes → 16 px + 1-colour tests. Bring all 3 routes to review.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262 / 1010</a:t>
            </a:r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20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logo-routes.ai (3 routes) + test-sheet.png (16 px, mono, reversed, mockup) + brief sheet in SB-&lt;id&gt;-D20. Acceptance: 20 thumbnails photographed, 3 distinct routes, all 4 tests passed by ≥2 routes. Week 4 quiz today.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263 / 1010</a:t>
            </a:r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20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starting in Illustrator before sketching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you decorate instead of think.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gradient/shadow-dependent logos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die in one-colour print. One colour must work first.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gradient/shadow-dependent logos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die in one-colour print. One colour must work first.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264 / 1010</a:t>
            </a: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20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265 / 1010</a:t>
            </a:r>
          </a:p>
        </p:txBody>
      </p:sp>
    </p:spTree>
  </p:cSld>
  <p:clrMapOvr>
    <a:masterClrMapping/>
  </p:clrMapOvr>
</p:sld>
</file>

<file path=ppt/slides/slide2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20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20”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20  ·  266 / 1010</a:t>
            </a:r>
          </a:p>
        </p:txBody>
      </p:sp>
    </p:spTree>
  </p:cSld>
  <p:clrMapOvr>
    <a:masterClrMapping/>
  </p:clrMapOvr>
</p:sld>
</file>

<file path=ppt/slides/slide2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Logo finalisation &amp; mini brand kit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11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267 / 1010</a:t>
            </a:r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21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Logo finalisation &amp; mini brand kit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268 / 1010</a:t>
            </a:r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Finalisation = systemisation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client receives a kit that makes misuse hard — files, sizes, clear space, do/don't rules.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 mini brand kit (logo + colours + fonts + rules, 4–6 pages) justifies premium pricing and spawns follow-up work.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269 / 1010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Desktop as storage → lost files after OS reinstall. Tip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if a file took &gt;5 min to make, it gets backed up.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one backup on the same disk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 disk failure kills both copies.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one backup on the same disk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 disk failure kills both copies.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27 / 1010</a:t>
            </a:r>
          </a:p>
        </p:txBody>
      </p:sp>
    </p:spTree>
  </p:cSld>
  <p:clrMapOvr>
    <a:masterClrMapping/>
  </p:clrMapOvr>
</p:sld>
</file>

<file path=ppt/slides/slide2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Refine the chosen route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optical alignment (circles slightly overshoot flat edges), consistent stroke weights, anchor cleanup.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Define clear space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minimum margin around the logo (usually = height of a logo element) — draw it in the kit.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Minimum sizes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smallest print (e.g., 20 mm) and screen (e.g., 48 px) where detail survives.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270 / 1010</a:t>
            </a:r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File matrix export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SVG + PDF (vector), PNG at 512/1024/2048 transparent, JPG on white; full colour + 1-colour black + reversed white; favicon 16/32/48.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Build the kit pages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 cover, 2 logo (versions, clear space, min size, don'ts), 3 colour (HEX/RGB/CMYK), 4 type (fonts + hierarchy), 5 application mockups.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Deliver: zipped folder structure (01-Primary, 02-Variants, 03-Favicon, 04-Kit.pdf) + a 10-minute handover walkthrough (record it).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271 / 1010</a:t>
            </a:r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21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Kit don'ts page shows: stretched logo (X), shadow added (X), wrong-colour background (X), cluttered clear space (X) — clients self-police after seeing it.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272 / 1010</a:t>
            </a: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List a Logo Design Gig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+ LinkedIn post.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273 / 1010</a:t>
            </a:r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Complete Logo Kit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Primary + variations + color/b&amp;w.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274 / 1010</a:t>
            </a:r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21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Take your Day-20 winner through the full pipeline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refine → clear space → full file matrix export → assemble a 5-page mini kit PDF. Swap kits with a partner for a misuse audit.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275 / 1010</a:t>
            </a:r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21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brand-kit.zip (file matrix) + brand-kit.pdf (5 pages) in SB-&lt;id&gt;-D21. Acceptance: all file formats present and openable, clear space + min size defined, don'ts page included.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276 / 1010</a:t>
            </a:r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21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sending only one big PNG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client stretches it everywhere. The matrix prevents abuse.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record the handover video once, reuse the format forever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it also markets you to referrals.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277 / 1010</a:t>
            </a:r>
          </a:p>
        </p:txBody>
      </p:sp>
    </p:spTree>
  </p:cSld>
  <p:clrMapOvr>
    <a:masterClrMapping/>
  </p:clrMapOvr>
</p:sld>
</file>

<file path=ppt/slides/slide2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21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278 / 1010</a:t>
            </a:r>
          </a:p>
        </p:txBody>
      </p:sp>
    </p:spTree>
  </p:cSld>
  <p:clrMapOvr>
    <a:masterClrMapping/>
  </p:clrMapOvr>
</p:sld>
</file>

<file path=ppt/slides/slide2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21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21”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21  ·  279 / 1010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28 / 1010</a:t>
            </a:r>
          </a:p>
        </p:txBody>
      </p:sp>
    </p:spTree>
  </p:cSld>
  <p:clrMapOvr>
    <a:masterClrMapping/>
  </p:clrMapOvr>
</p:sld>
</file>

<file path=ppt/slides/slide2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22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Collateral: letterhead, invoice, certificate templates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12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280 / 1010</a:t>
            </a:r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22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Collateral: letterhead, invoice, certificate templates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281 / 1010</a:t>
            </a:r>
          </a:p>
        </p:txBody>
      </p:sp>
    </p:spTree>
  </p:cSld>
  <p:clrMapOvr>
    <a:masterClrMapping/>
  </p:clrMapOvr>
</p:sld>
</file>

<file path=ppt/slides/slide2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Collateral = the logo doing real 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letterhead, invoice, certificate, social templates. It's repeatable revenue (every business needs it) and perfect portfolio filler.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Templates beat one-offs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design the system once, the client (or you) fills content forever.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282 / 1010</a:t>
            </a:r>
          </a:p>
        </p:txBody>
      </p:sp>
    </p:spTree>
  </p:cSld>
  <p:clrMapOvr>
    <a:masterClrMapping/>
  </p:clrMapOvr>
</p:sld>
</file>

<file path=ppt/slides/slide2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Letterhead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A4, logo top (left or centred), contact strip footer, 20 mm margins, body zone marked with guides; export .ai + .docx version (Word: paste logo in header).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Invoice template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reuse Day 3 Word invoice, restyle with brand colours + logo — same layout language as letterhead.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Certificate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landscape A4, 15 mm decorative border, formal display type for name, script accent for 'certificate of', signature lines + seal/logo, unique ID line (verify-able).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283 / 1010</a:t>
            </a:r>
          </a:p>
        </p:txBody>
      </p:sp>
    </p:spTree>
  </p:cSld>
  <p:clrMapOvr>
    <a:masterClrMapping/>
  </p:clrMapOvr>
</p:sld>
</file>

<file path=ppt/slides/slide2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Social template pack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feed post 1080×1350, story 1080×1920, cover 820×312 — same grid/colours, placeholder text boxes labelled.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Consistency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lay all pieces side by side — same margins rhythm, same colour roles (accent only on CTAs/names), same fonts.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Package: /collateral folder with masters (.ai/.docx) + ready exports (PDF/PNG) + a one-page 'how to edit' note.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284 / 1010</a:t>
            </a:r>
          </a:p>
        </p:txBody>
      </p:sp>
    </p:spTree>
  </p:cSld>
  <p:clrMapOvr>
    <a:masterClrMapping/>
  </p:clrMapOvr>
</p:sld>
</file>

<file path=ppt/slides/slide2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22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Course certificate you'll actually earn: border from brand SVG motif, Space Grotesk name, cyan seal, ID 'SB-FL-2026-XXXX' — the same template your trainer will issue on Day 74.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285 / 1010</a:t>
            </a:r>
          </a:p>
        </p:txBody>
      </p:sp>
    </p:spTree>
  </p:cSld>
  <p:clrMapOvr>
    <a:masterClrMapping/>
  </p:clrMapOvr>
</p:sld>
</file>

<file path=ppt/slides/slide2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Letterhead + Invoice Layout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A4 brand layout.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286 / 1010</a:t>
            </a:r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22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Produce the full collateral set for your Day-21 brand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letterhead (AI+DOCX), invoice (DOCX→PDF), certificate (AI+PDF), 3 social templates (PNG). Side-by-side consistency photo at the end.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287 / 1010</a:t>
            </a: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22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collateral-pack.zip in SB-&lt;id&gt;-D22. Acceptance: all 4 items, masters + exports, consistent margins/colours verified in the side-by-side shot.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288 / 1010</a:t>
            </a:r>
          </a:p>
        </p:txBody>
      </p:sp>
    </p:spTree>
  </p:cSld>
  <p:clrMapOvr>
    <a:masterClrMapping/>
  </p:clrMapOvr>
</p:sld>
</file>

<file path=ppt/slides/slide2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22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font not embedded/outlined in AI exports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client's machine mangles it. Outline type for print files.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the 'how to edit' note reduces support messages to zero and impresses every client.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289 / 1010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  ·  29 / 1010</a:t>
            </a:r>
          </a:p>
        </p:txBody>
      </p:sp>
    </p:spTree>
  </p:cSld>
  <p:clrMapOvr>
    <a:masterClrMapping/>
  </p:clrMapOvr>
</p:sld>
</file>

<file path=ppt/slides/slide2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22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290 / 1010</a:t>
            </a:r>
          </a:p>
        </p:txBody>
      </p:sp>
    </p:spTree>
  </p:cSld>
  <p:clrMapOvr>
    <a:masterClrMapping/>
  </p:clrMapOvr>
</p:sld>
</file>

<file path=ppt/slides/slide2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22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22”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22  ·  291 / 1010</a:t>
            </a:r>
          </a:p>
        </p:txBody>
      </p:sp>
    </p:spTree>
  </p:cSld>
  <p:clrMapOvr>
    <a:masterClrMapping/>
  </p:clrMapOvr>
</p:sld>
</file>

<file path=ppt/slides/slide2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23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Photoshop retouching fundamentals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13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292 / 1010</a:t>
            </a:r>
          </a:p>
        </p:txBody>
      </p:sp>
    </p:spTree>
  </p:cSld>
  <p:clrMapOvr>
    <a:masterClrMapping/>
  </p:clrMapOvr>
</p:sld>
</file>

<file path=ppt/slides/slide2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23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Photoshop retouching fundamentals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293 / 1010</a:t>
            </a:r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Photoshop = pixels (photos, retouching, composites).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Layers + masks are the entire mental model: stack, hide, blend — never destroy the original.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Non-destructive = adjustment layers + smart objects + masks.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client asks for v7 on Friday; you must still be able to change v1 decisions.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294 / 1010</a:t>
            </a:r>
          </a:p>
        </p:txBody>
      </p:sp>
    </p:spTree>
  </p:cSld>
  <p:clrMapOvr>
    <a:masterClrMapping/>
  </p:clrMapOvr>
</p:sld>
</file>

<file path=ppt/slides/slide2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Open image as Smart Object (right-click layer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Convert); duplicate background never edit original.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Basic cleanup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Spot Healing Brush (J) for blemishes/dust; Clone Stamp (S, Alt-sample) for bigger removals — work at 100% zoom, soft brush.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Skin (light retouch)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new layer → Healing brush with 'Sample: All Layers'; keep texture — blur only backgrounds, never faces into plastic.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295 / 1010</a:t>
            </a:r>
          </a:p>
        </p:txBody>
      </p:sp>
    </p:spTree>
  </p:cSld>
  <p:clrMapOvr>
    <a:masterClrMapping/>
  </p:clrMapOvr>
</p:sld>
</file>

<file path=ppt/slides/slide2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Colour/light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adjustment layers only — Curves (contrast S-curve), Hue/Saturation, Color Balance; clip to the layer below (Alt-click between layers).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Masks: select subject (Select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Subject) → add layer mask = isolated cutout; paint mask black/white to refine edges (soft brush, 30% flow).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Composite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drag subject onto new background as Smart Object → match light direction + colour temp (Color Balance) → contact shadow layer (multiply, low opacity).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296 / 1010</a:t>
            </a:r>
          </a:p>
        </p:txBody>
      </p:sp>
    </p:spTree>
  </p:cSld>
  <p:clrMapOvr>
    <a:masterClrMapping/>
  </p:clrMapOvr>
</p:sld>
</file>

<file path=ppt/slides/slide2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Export: File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Export As → JPG 80% for web, PNG for transparency; Save the layered PSD master.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297 / 1010</a:t>
            </a: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23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Product shot rescue: dusty fan photo → spot-heal 12 dust marks, curves lift, Select Subject → place on clean gradient, add soft contact shadow, colour-match warm→neutral. 15 minutes, client's hero image.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298 / 1010</a:t>
            </a:r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23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Week 4 — Graphic Design II (Photoshop)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3634739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36347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Social graphics, thumbnails, resume</a:t>
            </a:r>
          </a:p>
        </p:txBody>
      </p:sp>
      <p:sp>
        <p:nvSpPr>
          <p:cNvPr id="9" name="Rectangle 8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299 / 1010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A PC = input (keyboard/mouse)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processing (CPU+RAM) → storage (SSD/HDD) → output (display). Knowing each part lets you diagnose any client machine.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564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564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29793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OS (Windows) manages hardware and runs software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 freelancer's workstation must be clean, updated and fast.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9392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469392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77621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Clients pay for outcomes; a stable, organised machine is the foundation of every outcome you will deliver in 75 days.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3 / 1010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MS Word business documents &amp; branded invoice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15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30 / 1010</a:t>
            </a:r>
          </a:p>
        </p:txBody>
      </p:sp>
    </p:spTree>
  </p:cSld>
  <p:clrMapOvr>
    <a:masterClrMapping/>
  </p:clrMapOvr>
</p:sld>
</file>

<file path=ppt/slides/slide3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Selection, Layers &amp; Masks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Selection tools, layers, masks.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300 / 1010</a:t>
            </a:r>
          </a:p>
        </p:txBody>
      </p:sp>
    </p:spTree>
  </p:cSld>
  <p:clrMapOvr>
    <a:masterClrMapping/>
  </p:clrMapOvr>
</p:sld>
</file>

<file path=ppt/slides/slide3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Color &amp; Retouching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Levels, curves, healing brush.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301 / 1010</a:t>
            </a:r>
          </a:p>
        </p:txBody>
      </p:sp>
    </p:spTree>
  </p:cSld>
  <p:clrMapOvr>
    <a:masterClrMapping/>
  </p:clrMapOvr>
</p:sld>
</file>

<file path=ppt/slides/slide3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Photoshop Fundamentals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Raster editing, layers, retouch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302 / 1010</a:t>
            </a:r>
          </a:p>
        </p:txBody>
      </p:sp>
    </p:spTree>
  </p:cSld>
  <p:clrMapOvr>
    <a:masterClrMapping/>
  </p:clrMapOvr>
</p:sld>
</file>

<file path=ppt/slides/slide3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Photoshop: Raster &amp; Interface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Basic tools; open, resize, crop, save for web.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303 / 1010</a:t>
            </a:r>
          </a:p>
        </p:txBody>
      </p:sp>
    </p:spTree>
  </p:cSld>
  <p:clrMapOvr>
    <a:masterClrMapping/>
  </p:clrMapOvr>
</p:sld>
</file>

<file path=ppt/slides/slide3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Photoshop Projects + Mid-Course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Social pack, thumbnail, resume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304 / 1010</a:t>
            </a:r>
          </a:p>
        </p:txBody>
      </p:sp>
    </p:spTree>
  </p:cSld>
  <p:clrMapOvr>
    <a:masterClrMapping/>
  </p:clrMapOvr>
</p:sld>
</file>

<file path=ppt/slides/slide3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Retouch an Image + Create a Social Graphic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Export for web.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305 / 1010</a:t>
            </a:r>
          </a:p>
        </p:txBody>
      </p:sp>
    </p:spTree>
  </p:cSld>
  <p:clrMapOvr>
    <a:masterClrMapping/>
  </p:clrMapOvr>
</p:sld>
</file>

<file path=ppt/slides/slide3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23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Retouch pipeline on provided portraits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cleanup (healing+clone), light (curves clipped), one full cutout composite onto a new background with matched light + contact shadow. Before/after side-by-side export.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306 / 1010</a:t>
            </a:r>
          </a:p>
        </p:txBody>
      </p:sp>
    </p:spTree>
  </p:cSld>
  <p:clrMapOvr>
    <a:masterClrMapping/>
  </p:clrMapOvr>
</p:sld>
</file>

<file path=ppt/slides/slide3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23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retouch-before-after.jpg + composite.psd (layered, smart objects + masks visible) in SB-&lt;id&gt;-D23. Acceptance: original layer untouched, ≥3 adjustment layers, clean mask edges at 200%.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307 / 1010</a:t>
            </a:r>
          </a:p>
        </p:txBody>
      </p:sp>
    </p:spTree>
  </p:cSld>
  <p:clrMapOvr>
    <a:masterClrMapping/>
  </p:clrMapOvr>
</p:sld>
</file>

<file path=ppt/slides/slide3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23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eraser tool instead of masks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irreversible. Erase nothing; mask everything.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100% smoothing on faces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plastic look clients notice. Texture is quality.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100% smoothing on faces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plastic look clients notice. Texture is quality.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308 / 1010</a:t>
            </a:r>
          </a:p>
        </p:txBody>
      </p:sp>
    </p:spTree>
  </p:cSld>
  <p:clrMapOvr>
    <a:masterClrMapping/>
  </p:clrMapOvr>
</p:sld>
</file>

<file path=ppt/slides/slide3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23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309 / 1010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MS Word business documents &amp; branded invoice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31 / 1010</a:t>
            </a:r>
          </a:p>
        </p:txBody>
      </p:sp>
    </p:spTree>
  </p:cSld>
  <p:clrMapOvr>
    <a:masterClrMapping/>
  </p:clrMapOvr>
</p:sld>
</file>

<file path=ppt/slides/slide3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23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23”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23  ·  310 / 1010</a:t>
            </a:r>
          </a:p>
        </p:txBody>
      </p:sp>
    </p:spTree>
  </p:cSld>
  <p:clrMapOvr>
    <a:masterClrMapping/>
  </p:clrMapOvr>
</p:sld>
</file>

<file path=ppt/slides/slide3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24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Social creative production (feed/story/cover)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14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311 / 1010</a:t>
            </a:r>
          </a:p>
        </p:txBody>
      </p:sp>
    </p:spTree>
  </p:cSld>
  <p:clrMapOvr>
    <a:masterClrMapping/>
  </p:clrMapOvr>
</p:sld>
</file>

<file path=ppt/slides/slide3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24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Social creative production (feed/story/cover)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312 / 1010</a:t>
            </a:r>
          </a:p>
        </p:txBody>
      </p:sp>
    </p:spTree>
  </p:cSld>
  <p:clrMapOvr>
    <a:masterClrMapping/>
  </p:clrMapOvr>
</p:sld>
</file>

<file path=ppt/slides/slide3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Social creative is the highest-volume paid design 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every small business needs weekly posts. Speed comes from templates + batch production.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Platform specs change but the discipline doesn't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one message per creative, brand colours, text ≤20% of area, safe zones for UI overlays.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313 / 1010</a:t>
            </a:r>
          </a:p>
        </p:txBody>
      </p:sp>
    </p:spTree>
  </p:cSld>
  <p:clrMapOvr>
    <a:masterClrMapping/>
  </p:clrMapOvr>
</p:sld>
</file>

<file path=ppt/slides/slide3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Sizes that matter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feed 1080×1350 (4:5 wins reach), square 1080×1080, story/reel 1080×1920 (keep text out of top/bottom 250 px), FB cover 820×312, YouTube thumb 1280×720.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Build a master template file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brand colours as swatches, type styles (headline/body/CTA), logo placement, 3 layout variants (quote, product, announcement).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Per post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duplicate layout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swap photo (clip into frame)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8-word max headline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one CTA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check contrast on mobile brightness.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314 / 1010</a:t>
            </a:r>
          </a:p>
        </p:txBody>
      </p:sp>
    </p:spTree>
  </p:cSld>
  <p:clrMapOvr>
    <a:masterClrMapping/>
  </p:clrMapOvr>
</p:sld>
</file>

<file path=ppt/slides/slide3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Batch workflow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produce 10 posts in one 2-hour session (context-switching is the killer) → export queue: JPG 85%, sRGB, named date_platform_topic.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Motion-lite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in Premiere/Canva-free alternatives, add 3-second zoom or text slide for reels covers — static-first, motion when it adds meaning.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Delivery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content calendar sheet (date, platform, caption, file link) — the calendar is what makes you a retainer, not a one-off.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315 / 1010</a:t>
            </a:r>
          </a:p>
        </p:txBody>
      </p:sp>
    </p:spTree>
  </p:cSld>
  <p:clrMapOvr>
    <a:masterClrMapping/>
  </p:clrMapOvr>
</p:sld>
</file>

<file path=ppt/slides/slide3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24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Restaurant week pack: 5 posts (Monday menu, Wednesday dish close-up, Friday offer, Saturday event, Sunday review quote) from 3 template layouts + phone photos → 90 minutes work, ৳4,000/month retainer.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316 / 1010</a:t>
            </a:r>
          </a:p>
        </p:txBody>
      </p:sp>
    </p:spTree>
  </p:cSld>
  <p:clrMapOvr>
    <a:masterClrMapping/>
  </p:clrMapOvr>
</p:sld>
</file>

<file path=ppt/slides/slide3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Instagram Marketing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Business profile, hashtags, engagement, content.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317 / 1010</a:t>
            </a:r>
          </a:p>
        </p:txBody>
      </p:sp>
    </p:spTree>
  </p:cSld>
  <p:clrMapOvr>
    <a:masterClrMapping/>
  </p:clrMapOvr>
</p:sld>
</file>

<file path=ppt/slides/slide3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F4F8FF"/>
                </a:solidFill>
                <a:latin typeface="Space Grotesk"/>
              </a:rPr>
              <a:t>Create a Social Media Pack (3 sizes) + Thumbnail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Client-ready graphics.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318 / 1010</a:t>
            </a:r>
          </a:p>
        </p:txBody>
      </p:sp>
    </p:spTree>
  </p:cSld>
  <p:clrMapOvr>
    <a:masterClrMapping/>
  </p:clrMapOvr>
</p:sld>
</file>

<file path=ppt/slides/slide3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24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Batch-produce a 6-post pack for your Day-21 brand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2 quotes, 2 product/offer, 1 announcement, 1 story — all from your master template, exported with correct names + a filled calendar row for each.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319 / 1010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Word is the business-document standard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letters, quotations, invoices, contracts. A branded document builds trust before you speak.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Styles (Heading 1/2, Normal) = consistent formatting + automatic table of contents. Format with styles, never manual bold/size.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32 / 1010</a:t>
            </a:r>
          </a:p>
        </p:txBody>
      </p:sp>
    </p:spTree>
  </p:cSld>
  <p:clrMapOvr>
    <a:masterClrMapping/>
  </p:clrMapOvr>
</p:sld>
</file>

<file path=ppt/slides/slide3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24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social-pack/ (6 exports + master .psd/.ai + calendar.csv) in SB-&lt;id&gt;-D24. Acceptance: platform-correct sizes, safe zones respected, ≤8-word headlines, calendar filled.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320 / 1010</a:t>
            </a:r>
          </a:p>
        </p:txBody>
      </p:sp>
    </p:spTree>
  </p:cSld>
  <p:clrMapOvr>
    <a:masterClrMapping/>
  </p:clrMapOvr>
</p:sld>
</file>

<file path=ppt/slides/slide3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24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designing each post from zero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3× slower, inconsistent brand.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text in the top/bottom 250 px of a story gets covered by UI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test with a phone-frame overlay.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321 / 1010</a:t>
            </a:r>
          </a:p>
        </p:txBody>
      </p:sp>
    </p:spTree>
  </p:cSld>
  <p:clrMapOvr>
    <a:masterClrMapping/>
  </p:clrMapOvr>
</p:sld>
</file>

<file path=ppt/slides/slide3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24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322 / 1010</a:t>
            </a:r>
          </a:p>
        </p:txBody>
      </p:sp>
    </p:spTree>
  </p:cSld>
  <p:clrMapOvr>
    <a:masterClrMapping/>
  </p:clrMapOvr>
</p:sld>
</file>

<file path=ppt/slides/slide3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24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24”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24  ·  323 / 1010</a:t>
            </a:r>
          </a:p>
        </p:txBody>
      </p:sp>
    </p:spTree>
  </p:cSld>
  <p:clrMapOvr>
    <a:masterClrMapping/>
  </p:clrMapOvr>
</p:sld>
</file>

<file path=ppt/slides/slide3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25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Portfolio artefacts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15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324 / 1010</a:t>
            </a:r>
          </a:p>
        </p:txBody>
      </p:sp>
    </p:spTree>
  </p:cSld>
  <p:clrMapOvr>
    <a:masterClrMapping/>
  </p:clrMapOvr>
</p:sld>
</file>

<file path=ppt/slides/slide3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25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Portfolio artefacts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325 / 1010</a:t>
            </a:r>
          </a:p>
        </p:txBody>
      </p:sp>
    </p:spTree>
  </p:cSld>
  <p:clrMapOvr>
    <a:masterClrMapping/>
  </p:clrMapOvr>
</p:sld>
</file>

<file path=ppt/slides/slide3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Your portfolio is your sales team working 24/7.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Six strong pieces with results beat thirty pretty files.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Each piece = case study format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 b="1">
                <a:solidFill>
                  <a:srgbClr val="F4F8FF"/>
                </a:solidFill>
                <a:latin typeface="Inter"/>
              </a:rPr>
              <a:t>context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what you did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result. Clients buy outcomes, not aesthetics.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326 / 1010</a:t>
            </a:r>
          </a:p>
        </p:txBody>
      </p:sp>
    </p:spTree>
  </p:cSld>
  <p:clrMapOvr>
    <a:masterClrMapping/>
  </p:clrMapOvr>
</p:sld>
</file>

<file path=ppt/slides/slide3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Select 6 pieces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one per skill you sell (logo, collateral, social pack, retouch, poster, one process piece like the pen drills) — quality + variety.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Case-study caption (5 lines)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client type &amp; goal → constraints → your approach → tools/process → result (numbers where possible: '3 routes presented, approved in 1 round').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Presentation images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clean mockups (logo on sign/card, posts in phone frames), consistent background, 1600 px wide exports.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327 / 1010</a:t>
            </a:r>
          </a:p>
        </p:txBody>
      </p:sp>
    </p:spTree>
  </p:cSld>
  <p:clrMapOvr>
    <a:masterClrMapping/>
  </p:clrMapOvr>
</p:sld>
</file>

<file path=ppt/slides/slide3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Build the home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Behance (free, discoverable) + a PDF version (email attachment) + later your own site (Day 30s skills).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PDF structure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cover (name, skill, contact)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6 case pages (image + caption)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services/pricing teaser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contact close. ≤10 pages.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Publish &amp; test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open Behance on phone, send PDF to yourself, fix anything broken; add the link to every profile you own.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328 / 1010</a:t>
            </a:r>
          </a:p>
        </p:txBody>
      </p:sp>
    </p:spTree>
  </p:cSld>
  <p:clrMapOvr>
    <a:masterClrMapping/>
  </p:clrMapOvr>
</p:sld>
</file>

<file path=ppt/slides/slide3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25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Winning caption: 'Café brand refresh — owner wanted premium feel on a street-food budget. 20 thumbnails → 3 routes → monogram won. Delivered kit + 6 collateral pieces in 4 days; signage quote approved same week.'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329 / 1010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Open Word → set defaults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font Inter/Calibri 11, margins Normal, A4 (Layout → Size).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Build the letterhead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header with your logo left, name/contacts right; footer with page number + '© Your Name'.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Type with styles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title = Heading 1, sections = Heading 2, body = Normal. Change a style once → whole doc updates (right-click style → Modify).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33 / 1010</a:t>
            </a:r>
          </a:p>
        </p:txBody>
      </p:sp>
    </p:spTree>
  </p:cSld>
  <p:clrMapOvr>
    <a:masterClrMapping/>
  </p:clrMapOvr>
</p:sld>
</file>

<file path=ppt/slides/slide3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Publish Your Portfolio / Business Site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Add site URL to portfolio.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330 / 1010</a:t>
            </a:r>
          </a:p>
        </p:txBody>
      </p:sp>
    </p:spTree>
  </p:cSld>
  <p:clrMapOvr>
    <a:masterClrMapping/>
  </p:clrMapOvr>
</p:sld>
</file>

<file path=ppt/slides/slide3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Marketplace Friday 4 + Mid-Review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Check the gate: gigs live, portfolio items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331 / 1010</a:t>
            </a:r>
          </a:p>
        </p:txBody>
      </p:sp>
    </p:spTree>
  </p:cSld>
  <p:clrMapOvr>
    <a:masterClrMapping/>
  </p:clrMapOvr>
</p:sld>
</file>

<file path=ppt/slides/slide3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25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Assemble YOUR portfolio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select 6, write all captions, export mockups, build both Behance project and 10-page PDF. Peer review round: each person audits 2 portfolios against the checklist.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332 / 1010</a:t>
            </a:r>
          </a:p>
        </p:txBody>
      </p:sp>
    </p:spTree>
  </p:cSld>
  <p:clrMapOvr>
    <a:masterClrMapping/>
  </p:clrMapOvr>
</p:sld>
</file>

<file path=ppt/slides/slide3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25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portfolio.pdf (≤10 pages) + Behance/Drive link in SB-&lt;id&gt;-D25. Acceptance: 6 case studies, every caption has approach+result, PDF opens under 15 MB. Week 5 quiz today.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333 / 1010</a:t>
            </a:r>
          </a:p>
        </p:txBody>
      </p:sp>
    </p:spTree>
  </p:cSld>
  <p:clrMapOvr>
    <a:masterClrMapping/>
  </p:clrMapOvr>
</p:sld>
</file>

<file path=ppt/slides/slide3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25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including weak/old work 'to fill space'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weakest piece defines you.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images without captions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pretty but unsellable. Numbers convert.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images without captions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pretty but unsellable. Numbers convert.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334 / 1010</a:t>
            </a:r>
          </a:p>
        </p:txBody>
      </p:sp>
    </p:spTree>
  </p:cSld>
  <p:clrMapOvr>
    <a:masterClrMapping/>
  </p:clrMapOvr>
</p:sld>
</file>

<file path=ppt/slides/slide3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25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335 / 1010</a:t>
            </a:r>
          </a:p>
        </p:txBody>
      </p:sp>
    </p:spTree>
  </p:cSld>
  <p:clrMapOvr>
    <a:masterClrMapping/>
  </p:clrMapOvr>
</p:sld>
</file>

<file path=ppt/slides/slide3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25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25”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25  ·  336 / 1010</a:t>
            </a:r>
          </a:p>
        </p:txBody>
      </p:sp>
    </p:spTree>
  </p:cSld>
  <p:clrMapOvr>
    <a:masterClrMapping/>
  </p:clrMapOvr>
</p:sld>
</file>

<file path=ppt/slides/slide3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Semantic HTML structure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18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337 / 1010</a:t>
            </a:r>
          </a:p>
        </p:txBody>
      </p:sp>
    </p:spTree>
  </p:cSld>
  <p:clrMapOvr>
    <a:masterClrMapping/>
  </p:clrMapOvr>
</p:sld>
</file>

<file path=ppt/slides/slide3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26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Semantic HTML structure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338 / 1010</a:t>
            </a:r>
          </a:p>
        </p:txBody>
      </p:sp>
    </p:spTree>
  </p:cSld>
  <p:clrMapOvr>
    <a:masterClrMapping/>
  </p:clrMapOvr>
</p:sld>
</file>

<file path=ppt/slides/slide3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HTML = the structure of every website (what things ARE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heading, paragraph, image, link). Semantic tags tell browsers and Google what content means.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You already have VS Code/Notepad++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today you write your first real web page and understand every line.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339 / 1010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Insert a table for line items (Insert → Table 4×6)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Item, Qty, Rate, Amount. Shade the header row.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Add formulas in the table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click in Amount cell → Layout → Formula =B2*C2 style; or compute totals =SUM(ABOVE).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Export: File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Save As → PDF for sending; keep the .docx master in 04-Business/templates.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34 / 1010</a:t>
            </a:r>
          </a:p>
        </p:txBody>
      </p:sp>
    </p:spTree>
  </p:cSld>
  <p:clrMapOvr>
    <a:masterClrMapping/>
  </p:clrMapOvr>
</p:sld>
</file>

<file path=ppt/slides/slide3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Boilerplate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&lt;!doctype html&gt;, &lt;html lang='en'&gt;, &lt;head&gt; (charset, viewport, title, styles link), &lt;body&gt; (visible content). Type it once from memory forever after.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Text structure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one &lt;h1&gt; per page → &lt;h2&gt; sections → &lt;h3&gt; sub-sections; &lt;p&gt; paragraphs; &lt;ul&gt;/&lt;ol&gt; lists; &lt;strong&gt;/&lt;em&gt; meaning, not looks.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Links &amp; images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&lt;a href='page.html'&gt; (internal), href='https://…' (external), &lt;img src='photo.jpg' alt='description'&gt; — alt text is mandatory (SEO + accessibility).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340 / 1010</a:t>
            </a:r>
          </a:p>
        </p:txBody>
      </p:sp>
    </p:spTree>
  </p:cSld>
  <p:clrMapOvr>
    <a:masterClrMapping/>
  </p:clrMapOvr>
</p:sld>
</file>

<file path=ppt/slides/slide3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Semantic sections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&lt;header&gt;, &lt;nav&gt;, &lt;main&gt;, &lt;section&gt;, &lt;article&gt;, &lt;footer&gt; — use these instead of endless &lt;div&gt;s.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Tables for data only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&lt;table&gt;&lt;tr&gt;&lt;th&gt;/&lt;td&gt;; forms: &lt;form&gt; with &lt;label for&gt; + &lt;input name&gt;, type=email/number/date for mobile keyboards.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Workflow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write in VS Code → save → open in Chrome → refresh. Add Live Server extension for auto-refresh.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341 / 1010</a:t>
            </a:r>
          </a:p>
        </p:txBody>
      </p:sp>
    </p:spTree>
  </p:cSld>
  <p:clrMapOvr>
    <a:masterClrMapping/>
  </p:clrMapOvr>
</p:sld>
</file>

<file path=ppt/slides/slide3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26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Personal card page: header with name (h1) + role, main with 3 sections (about/services/contact), nav linking them (#about anchors), footer with copyright — 40 lines, valid, semantic.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342 / 1010</a:t>
            </a:r>
          </a:p>
        </p:txBody>
      </p:sp>
    </p:spTree>
  </p:cSld>
  <p:clrMapOvr>
    <a:masterClrMapping/>
  </p:clrMapOvr>
</p:sld>
</file>

<file path=ppt/slides/slide3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Week 5 — Web Design &amp; WordPress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277063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277063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HTML/CSS, WordPress builds</a:t>
            </a:r>
          </a:p>
        </p:txBody>
      </p:sp>
      <p:sp>
        <p:nvSpPr>
          <p:cNvPr id="9" name="Rectangle 8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343 / 1010</a:t>
            </a:r>
          </a:p>
        </p:txBody>
      </p:sp>
    </p:spTree>
  </p:cSld>
  <p:clrMapOvr>
    <a:masterClrMapping/>
  </p:clrMapOvr>
</p:sld>
</file>

<file path=ppt/slides/slide3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HTML Tags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Headings, paragraphs, hyperlinks, images, lists, tables, forms.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344 / 1010</a:t>
            </a:r>
          </a:p>
        </p:txBody>
      </p:sp>
    </p:spTree>
  </p:cSld>
  <p:clrMapOvr>
    <a:masterClrMapping/>
  </p:clrMapOvr>
</p:sld>
</file>

<file path=ppt/slides/slide3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HTML &amp; CSS Fundamentals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Structure + style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345 / 1010</a:t>
            </a:r>
          </a:p>
        </p:txBody>
      </p:sp>
    </p:spTree>
  </p:cSld>
  <p:clrMapOvr>
    <a:masterClrMapping/>
  </p:clrMapOvr>
</p:sld>
</file>

<file path=ppt/slides/slide3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Is a Website?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HTML = structure; CSS = styling; JS = behavior.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346 / 1010</a:t>
            </a:r>
          </a:p>
        </p:txBody>
      </p:sp>
    </p:spTree>
  </p:cSld>
  <p:clrMapOvr>
    <a:masterClrMapping/>
  </p:clrMapOvr>
</p:sld>
</file>

<file path=ppt/slides/slide3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Build a 1-Page 'Hello' Page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Heading, image, list, link + CSS.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347 / 1010</a:t>
            </a:r>
          </a:p>
        </p:txBody>
      </p:sp>
    </p:spTree>
  </p:cSld>
  <p:clrMapOvr>
    <a:masterClrMapping/>
  </p:clrMapOvr>
</p:sld>
</file>

<file path=ppt/slides/slide3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26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a 3-page mini site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index.html (home), work.html (list of your design pieces from Week 4–5 with images), contact.html (form with labels). Every page linked with &lt;nav&gt;, all images with alt text.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348 / 1010</a:t>
            </a:r>
          </a:p>
        </p:txBody>
      </p:sp>
    </p:spTree>
  </p:cSld>
  <p:clrMapOvr>
    <a:masterClrMapping/>
  </p:clrMapOvr>
</p:sld>
</file>

<file path=ppt/slides/slide3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26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mini-site/ folder (3 HTML pages + images) in SB-&lt;id&gt;-D26. Acceptance: semantic tags used, one h1/page, all links work, all imgs have alt, validator (validator.w3.org) shows 0 errors.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349 / 1010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Branded invoice INV-001: header logo, 'INVOICE' title (Heading 1), bill-to block, 4-column items table, TOTAL row bold, payment terms (bKash/Payoneer), due date, signature line — exported as PDF.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35 / 1010</a:t>
            </a:r>
          </a:p>
        </p:txBody>
      </p:sp>
    </p:spTree>
  </p:cSld>
  <p:clrMapOvr>
    <a:masterClrMapping/>
  </p:clrMapOvr>
</p:sld>
</file>

<file path=ppt/slides/slide3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26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&lt;br&gt;&lt;br&gt;&lt;br&gt; for spacing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that's CSS's job (tomorrow).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missing alt text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fails accessibility checks clients increasingly run.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missing alt text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fails accessibility checks clients increasingly run.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350 / 1010</a:t>
            </a:r>
          </a:p>
        </p:txBody>
      </p:sp>
    </p:spTree>
  </p:cSld>
  <p:clrMapOvr>
    <a:masterClrMapping/>
  </p:clrMapOvr>
</p:sld>
</file>

<file path=ppt/slides/slide3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26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351 / 1010</a:t>
            </a:r>
          </a:p>
        </p:txBody>
      </p:sp>
    </p:spTree>
  </p:cSld>
  <p:clrMapOvr>
    <a:masterClrMapping/>
  </p:clrMapOvr>
</p:sld>
</file>

<file path=ppt/slides/slide3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26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26”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26  ·  352 / 1010</a:t>
            </a:r>
          </a:p>
        </p:txBody>
      </p:sp>
    </p:spTree>
  </p:cSld>
  <p:clrMapOvr>
    <a:masterClrMapping/>
  </p:clrMapOvr>
</p:sld>
</file>

<file path=ppt/slides/slide3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27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CSS box model &amp; layout systems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19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353 / 1010</a:t>
            </a:r>
          </a:p>
        </p:txBody>
      </p:sp>
    </p:spTree>
  </p:cSld>
  <p:clrMapOvr>
    <a:masterClrMapping/>
  </p:clrMapOvr>
</p:sld>
</file>

<file path=ppt/slides/slide3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27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CSS box model &amp; layout systems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354 / 1010</a:t>
            </a:r>
          </a:p>
        </p:txBody>
      </p:sp>
    </p:spTree>
  </p:cSld>
  <p:clrMapOvr>
    <a:masterClrMapping/>
  </p:clrMapOvr>
</p:sld>
</file>

<file path=ppt/slides/slide3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CSS = presentation (how things LOOK).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box model is the physics: every element is a box — content → padding → border → margin.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Layout systems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Flexbox (1-dimensional rows) and Grid (2-dimensional) — together they build any modern layout.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355 / 1010</a:t>
            </a:r>
          </a:p>
        </p:txBody>
      </p:sp>
    </p:spTree>
  </p:cSld>
  <p:clrMapOvr>
    <a:masterClrMapping/>
  </p:clrMapOvr>
</p:sld>
</file>

<file path=ppt/slides/slide3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Connect: &lt;link rel='stylesheet' href='style.css'&gt; in &lt;head&gt;.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Selectors: element (p), class (.card), id (#hero), descendant (nav a), hover (a:hover).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Box model in practice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width/height + padding (inside space) + border + margin (outside space). box-sizing:border-box on * → widths include padding (do this always).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Colours/type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color, background, font-family stack ('Space Grotesk', sans-serif), font-size in rem (1rem=16px), line-height 1.5 body.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356 / 1010</a:t>
            </a:r>
          </a:p>
        </p:txBody>
      </p:sp>
    </p:spTree>
  </p:cSld>
  <p:clrMapOvr>
    <a:masterClrMapping/>
  </p:clrMapOvr>
</p:sld>
</file>

<file path=ppt/slides/slide3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Flexbox: display:flex on parent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justify-content (horizontal), align-items (vertical), gap (spacing), flex-wrap. This is your navbar and card row.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Grid: display:grid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grid-template-columns: repeat(auto-fit, minmax(240px,1fr)) = responsive card grid in ONE line.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Variables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:root { --cyan:#00E5FF } → var(--cyan) everywhere — theme changes in seconds.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357 / 1010</a:t>
            </a:r>
          </a:p>
        </p:txBody>
      </p:sp>
    </p:spTree>
  </p:cSld>
  <p:clrMapOvr>
    <a:masterClrMapping/>
  </p:clrMapOvr>
</p:sld>
</file>

<file path=ppt/slides/slide3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Debug: Chrome DevTools (F12)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Elements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hover any rule to see the box model light up.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358 / 1010</a:t>
            </a:r>
          </a:p>
        </p:txBody>
      </p:sp>
    </p:spTree>
  </p:cSld>
  <p:clrMapOvr>
    <a:masterClrMapping/>
  </p:clrMapOvr>
</p:sld>
</file>

<file path=ppt/slides/slide3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27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The card grid you see in THIS portal: .grid{display:grid;gap:14px;grid-template-columns:repeat(auto-fit,minmax(240px,1fr))} — 15 cards, any screen size, zero media queries.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359 / 1010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Word: Tables, Headers/Footers, Page Setup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Insert a table; add/remove rows &amp; columns.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564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564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29793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Headers &amp; footers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page numbers, company name.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9392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469392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77621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Page setup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orientation, margins, size.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36 / 1010</a:t>
            </a:r>
          </a:p>
        </p:txBody>
      </p:sp>
    </p:spTree>
  </p:cSld>
  <p:clrMapOvr>
    <a:masterClrMapping/>
  </p:clrMapOvr>
</p:sld>
</file>

<file path=ppt/slides/slide3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CSS Basics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Selectors, properties, colors, backgrounds, text styling.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360 / 1010</a:t>
            </a:r>
          </a:p>
        </p:txBody>
      </p:sp>
    </p:spTree>
  </p:cSld>
  <p:clrMapOvr>
    <a:masterClrMapping/>
  </p:clrMapOvr>
</p:sld>
</file>

<file path=ppt/slides/slide3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Box Model &amp; Responsive Layout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Layout basics; responsive thinking.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361 / 1010</a:t>
            </a:r>
          </a:p>
        </p:txBody>
      </p:sp>
    </p:spTree>
  </p:cSld>
  <p:clrMapOvr>
    <a:masterClrMapping/>
  </p:clrMapOvr>
</p:sld>
</file>

<file path=ppt/slides/slide3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27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Restyle yesterday's mini-site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CSS file with variables (2 brand colours), flexbox navbar, grid work-gallery, card hover effects (transform+shadow), readable type scale. No inline styles allowed.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362 / 1010</a:t>
            </a:r>
          </a:p>
        </p:txBody>
      </p:sp>
    </p:spTree>
  </p:cSld>
  <p:clrMapOvr>
    <a:masterClrMapping/>
  </p:clrMapOvr>
</p:sld>
</file>

<file path=ppt/slides/slide3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27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styled mini-site (style.css separated) in SB-&lt;id&gt;-D27. Acceptance: box-sizing set, ≥1 flexbox + ≥1 grid layout, variables used, DevTools screenshot showing box model of your card.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363 / 1010</a:t>
            </a:r>
          </a:p>
        </p:txBody>
      </p:sp>
    </p:spTree>
  </p:cSld>
  <p:clrMapOvr>
    <a:masterClrMapping/>
  </p:clrMapOvr>
</p:sld>
</file>

<file path=ppt/slides/slide3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27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fighting layout with margins everywhere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flex/grid gap does it cleanly.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F12 live-editing CSS then copying back = 2× learning speed.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364 / 1010</a:t>
            </a:r>
          </a:p>
        </p:txBody>
      </p:sp>
    </p:spTree>
  </p:cSld>
  <p:clrMapOvr>
    <a:masterClrMapping/>
  </p:clrMapOvr>
</p:sld>
</file>

<file path=ppt/slides/slide3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27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365 / 1010</a:t>
            </a:r>
          </a:p>
        </p:txBody>
      </p:sp>
    </p:spTree>
  </p:cSld>
  <p:clrMapOvr>
    <a:masterClrMapping/>
  </p:clrMapOvr>
</p:sld>
</file>

<file path=ppt/slides/slide3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27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27”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27  ·  366 / 1010</a:t>
            </a:r>
          </a:p>
        </p:txBody>
      </p:sp>
    </p:spTree>
  </p:cSld>
  <p:clrMapOvr>
    <a:masterClrMapping/>
  </p:clrMapOvr>
</p:sld>
</file>

<file path=ppt/slides/slide3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28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Responsive design &amp; JavaScript basics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20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367 / 1010</a:t>
            </a:r>
          </a:p>
        </p:txBody>
      </p:sp>
    </p:spTree>
  </p:cSld>
  <p:clrMapOvr>
    <a:masterClrMapping/>
  </p:clrMapOvr>
</p:sld>
</file>

<file path=ppt/slides/slide3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28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Responsive design &amp; JavaScript basics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368 / 1010</a:t>
            </a:r>
          </a:p>
        </p:txBody>
      </p:sp>
    </p:spTree>
  </p:cSld>
  <p:clrMapOvr>
    <a:masterClrMapping/>
  </p:clrMapOvr>
</p:sld>
</file>

<file path=ppt/slides/slide3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Responsive = one site, every screen. Mobile-first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design small, enhance big. Media queries are the switch points.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JavaScript = behaviour (validate forms, toggle menus, fetch data).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Today: just enough JS to make pages interactive.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369 / 1010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MS Word: Interface &amp; Basic Documents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Ribbon = command tabs (Home, Insert, Layout, References...).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Quick Access Toolbar.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Create / Save (Ctrl+S) / Open / Close; .docx vs .pdf.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Navigate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scroll, Ctrl+Home/End, Go To.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37 / 1010</a:t>
            </a:r>
          </a:p>
        </p:txBody>
      </p:sp>
    </p:spTree>
  </p:cSld>
  <p:clrMapOvr>
    <a:masterClrMapping/>
  </p:clrMapOvr>
</p:sld>
</file>

<file path=ppt/slides/slide3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Mobile-first CSS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base styles = phone; @media (min-width:768px){…} upgrades for tablet/desktop. Test with DevTools device toolbar (Ctrl+Shift+M).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Responsive images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img{max-width:100%;height:auto} — the one line that prevents 90% of overflow bugs.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Fluid type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font-size: clamp(16px, 2.5vw, 22px) — scales smoothly between min and max.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370 / 1010</a:t>
            </a:r>
          </a:p>
        </p:txBody>
      </p:sp>
    </p:spTree>
  </p:cSld>
  <p:clrMapOvr>
    <a:masterClrMapping/>
  </p:clrMapOvr>
</p:sld>
</file>

<file path=ppt/slides/slide3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JS basics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&lt;script src='app.js' defer&gt; at end of head; select elements document.querySelector('.btn'); listen btn.addEventListener('click', fn).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Mobile menu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hidden checkbox/nav + JS toggle of a class (.open) — 8 lines of JS, universal pattern.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Form validation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 submit → check required fields, email regex, show error messages, preventDefault() when invalid.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371 / 1010</a:t>
            </a:r>
          </a:p>
        </p:txBody>
      </p:sp>
    </p:spTree>
  </p:cSld>
  <p:clrMapOvr>
    <a:masterClrMapping/>
  </p:clrMapOvr>
</p:sld>
</file>

<file path=ppt/slides/slide3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Console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console.log while building; F12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Console shows every error with line number.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372 / 1010</a:t>
            </a:r>
          </a:p>
        </p:txBody>
      </p:sp>
    </p:spTree>
  </p:cSld>
  <p:clrMapOvr>
    <a:masterClrMapping/>
  </p:clrMapOvr>
</p:sld>
</file>

<file path=ppt/slides/slide3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28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Contact form JS: submit listener → validate name (≥2 chars) + email (/^\S+@\S+\.\S+$/) → red border + message under invalid fields → alert('Message ready') when valid. Works offline, no library.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373 / 1010</a:t>
            </a:r>
          </a:p>
        </p:txBody>
      </p:sp>
    </p:spTree>
  </p:cSld>
  <p:clrMapOvr>
    <a:masterClrMapping/>
  </p:clrMapOvr>
</p:sld>
</file>

<file path=ppt/slides/slide3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28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Make the mini-site fully responsive (test 360 px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1440 px, no horizontal scroll anywhere) + add JS mobile menu + contact form validation with visible error states.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374 / 1010</a:t>
            </a:r>
          </a:p>
        </p:txBody>
      </p:sp>
    </p:spTree>
  </p:cSld>
  <p:clrMapOvr>
    <a:masterClrMapping/>
  </p:clrMapOvr>
</p:sld>
</file>

<file path=ppt/slides/slide3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28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responsive mini-site with menu + validated form (app.js) in SB-&lt;id&gt;-D28. Acceptance: passes at 360/768/1440 widths, menu toggles, form blocks invalid submits with messages.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375 / 1010</a:t>
            </a:r>
          </a:p>
        </p:txBody>
      </p:sp>
    </p:spTree>
  </p:cSld>
  <p:clrMapOvr>
    <a:masterClrMapping/>
  </p:clrMapOvr>
</p:sld>
</file>

<file path=ppt/slides/slide3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28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desktop-first then 'fixing mobile'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rewrite pain. Start small.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testing only on your laptop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real clients are on 5-inch phones. Use the device toolbar AND your actual phone.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testing only on your laptop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real clients are on 5-inch phones. Use the device toolbar AND your actual phone.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376 / 1010</a:t>
            </a:r>
          </a:p>
        </p:txBody>
      </p:sp>
    </p:spTree>
  </p:cSld>
  <p:clrMapOvr>
    <a:masterClrMapping/>
  </p:clrMapOvr>
</p:sld>
</file>

<file path=ppt/slides/slide3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28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377 / 1010</a:t>
            </a:r>
          </a:p>
        </p:txBody>
      </p:sp>
    </p:spTree>
  </p:cSld>
  <p:clrMapOvr>
    <a:masterClrMapping/>
  </p:clrMapOvr>
</p:sld>
</file>

<file path=ppt/slides/slide3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28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28”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28  ·  378 / 1010</a:t>
            </a:r>
          </a:p>
        </p:txBody>
      </p:sp>
    </p:spTree>
  </p:cSld>
  <p:clrMapOvr>
    <a:masterClrMapping/>
  </p:clrMapOvr>
</p:sld>
</file>

<file path=ppt/slides/slide3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29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29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XAMPP, MySQL &amp; phpMyAdmin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21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379 / 1010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Word: Graphics, Spelling, Export to PDF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Insert picture/icon; wrap text.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564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564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29793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Spelling &amp; grammar; AutoCorrect.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9392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469392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77621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Print &amp; export to PDF before sending to client.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38 / 1010</a:t>
            </a:r>
          </a:p>
        </p:txBody>
      </p:sp>
    </p:spTree>
  </p:cSld>
  <p:clrMapOvr>
    <a:masterClrMapping/>
  </p:clrMapOvr>
</p:sld>
</file>

<file path=ppt/slides/slide3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29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XAMPP, MySQL &amp; phpMyAdmin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380 / 1010</a:t>
            </a:r>
          </a:p>
        </p:txBody>
      </p:sp>
    </p:spTree>
  </p:cSld>
  <p:clrMapOvr>
    <a:masterClrMapping/>
  </p:clrMapOvr>
</p:sld>
</file>

<file path=ppt/slides/slide3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A database site = files (HTML/PHP) + data (MySQL).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XAMPP gives you both locally: Apache (web server), MySQL (database), PHP (logic) — the exact cPanel stack.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phpMyAdmin = the visual MySQL manager. SQL = the language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SELECT reads, INSERT adds, UPDATE edits, DELETE removes (CRUD).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381 / 1010</a:t>
            </a:r>
          </a:p>
        </p:txBody>
      </p:sp>
    </p:spTree>
  </p:cSld>
  <p:clrMapOvr>
    <a:masterClrMapping/>
  </p:clrMapOvr>
</p:sld>
</file>

<file path=ppt/slides/slide3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Install XAMPP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start Apache + MySQL modules (green). Site lives in C:\xampp\htdocs\yourfolder → http://localhost/yourfolder.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Open http://localhost/phpmyadmin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New database 'myshop'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utf8mb4_unicode_ci collation.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Create table 'products'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id (INT, AUTO_INCREMENT, PRIMARY KEY), name VARCHAR(120), price DECIMAL(10,2), stock INT.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382 / 1010</a:t>
            </a:r>
          </a:p>
        </p:txBody>
      </p:sp>
    </p:spTree>
  </p:cSld>
  <p:clrMapOvr>
    <a:masterClrMapping/>
  </p:clrMapOvr>
</p:sld>
</file>

<file path=ppt/slides/slide3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Insert rows via the Insert tab (5 products), then learn the SQL tab: SELECT * FROM products WHERE price &lt; 500 ORDER BY price DESC;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UPDATE products SET stock = stock - 1 WHERE id = 3; DELETE FROM products WHERE stock = 0; — always put a WHERE clause (or cry).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PHP connection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$pdo = new PDO('mysql:host=localhost;dbname=myshop','root',''); $rows = $pdo-&gt;query('SELECT * FROM products')-&gt;fetchAll(PDO::FETCH_ASSOC); loop into HTML table.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383 / 1010</a:t>
            </a:r>
          </a:p>
        </p:txBody>
      </p:sp>
    </p:spTree>
  </p:cSld>
  <p:clrMapOvr>
    <a:masterClrMapping/>
  </p:clrMapOvr>
</p:sld>
</file>

<file path=ppt/slides/slide3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Prepared statements for any user input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$st=$pdo-&gt;prepare('SELECT * FROM products WHERE name LIKE ?'); $st-&gt;execute(["%$q%"]); — this prevents SQL injection, non-negotiable.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384 / 1010</a:t>
            </a:r>
          </a:p>
        </p:txBody>
      </p:sp>
    </p:spTree>
  </p:cSld>
  <p:clrMapOvr>
    <a:masterClrMapping/>
  </p:clrMapOvr>
</p:sld>
</file>

<file path=ppt/slides/slide3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29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Mini shop page: products table (5 rows) → PHP lists them as cards with price + 'in stock' badge from the stock column → search box filters via prepared LIKE statement. Total: 60 lines PHP.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385 / 1010</a:t>
            </a:r>
          </a:p>
        </p:txBody>
      </p:sp>
    </p:spTree>
  </p:cSld>
  <p:clrMapOvr>
    <a:masterClrMapping/>
  </p:clrMapOvr>
</p:sld>
</file>

<file path=ppt/slides/slide3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29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the mini shop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database + products table + 8 rows; index.php listing page; search.php with prepared-statement filter. Break it on purpose (bad WHERE) and read the error.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386 / 1010</a:t>
            </a:r>
          </a:p>
        </p:txBody>
      </p:sp>
    </p:spTree>
  </p:cSld>
  <p:clrMapOvr>
    <a:masterClrMapping/>
  </p:clrMapOvr>
</p:sld>
</file>

<file path=ppt/slides/slide3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29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myshop/ (PHP files) + database export (myshop.sql from phpMyAdmin Export) in SB-&lt;id&gt;-D29. Acceptance: listing renders, search filters correctly, .sql import recreates everything.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387 / 1010</a:t>
            </a:r>
          </a:p>
        </p:txBody>
      </p:sp>
    </p:spTree>
  </p:cSld>
  <p:clrMapOvr>
    <a:masterClrMapping/>
  </p:clrMapOvr>
</p:sld>
</file>

<file path=ppt/slides/slide3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29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query strings concatenated from user input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SQL injection, instant fail. Prepared statements only.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export the .sql after every session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it is your backup AND your submission.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388 / 1010</a:t>
            </a:r>
          </a:p>
        </p:txBody>
      </p:sp>
    </p:spTree>
  </p:cSld>
  <p:clrMapOvr>
    <a:masterClrMapping/>
  </p:clrMapOvr>
</p:sld>
</file>

<file path=ppt/slides/slide3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29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389 / 1010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Exit ticket + 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complete invoice + intro message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39 / 1010</a:t>
            </a:r>
          </a:p>
        </p:txBody>
      </p:sp>
    </p:spTree>
  </p:cSld>
  <p:clrMapOvr>
    <a:masterClrMapping/>
  </p:clrMapOvr>
</p:sld>
</file>

<file path=ppt/slides/slide3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29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29”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29  ·  390 / 1010</a:t>
            </a:r>
          </a:p>
        </p:txBody>
      </p:sp>
    </p:spTree>
  </p:cSld>
  <p:clrMapOvr>
    <a:masterClrMapping/>
  </p:clrMapOvr>
</p:sld>
</file>

<file path=ppt/slides/slide3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30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Local site launch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22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391 / 1010</a:t>
            </a:r>
          </a:p>
        </p:txBody>
      </p:sp>
    </p:spTree>
  </p:cSld>
  <p:clrMapOvr>
    <a:masterClrMapping/>
  </p:clrMapOvr>
</p:sld>
</file>

<file path=ppt/slides/slide3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30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Local site launch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392 / 1010</a:t>
            </a:r>
          </a:p>
        </p:txBody>
      </p:sp>
    </p:spTree>
  </p:cSld>
  <p:clrMapOvr>
    <a:masterClrMapping/>
  </p:clrMapOvr>
</p:sld>
</file>

<file path=ppt/slides/slide3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Today you merge everything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 complete local website — pages, styles, JS, database — running on your machine exactly like it will on a server.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Deployment readiness = the checklist that separates hobby projects from paid deliveries.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393 / 1010</a:t>
            </a:r>
          </a:p>
        </p:txBody>
      </p:sp>
    </p:spTree>
  </p:cSld>
  <p:clrMapOvr>
    <a:masterClrMapping/>
  </p:clrMapOvr>
</p:sld>
</file>

<file path=ppt/slides/slide3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Structure the project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/public (index.php, css/, js/, img/), /admin (login-protected area), config.php with DB credentials in ONE place.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Wire remaining pages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home (DB-driven product list), work/portfolio page (static), contact (form → stores to DB 'messages' table).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Test pass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 link, every form (valid + invalid input), images load, mobile widths, console errors = zero.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394 / 1010</a:t>
            </a:r>
          </a:p>
        </p:txBody>
      </p:sp>
    </p:spTree>
  </p:cSld>
  <p:clrMapOvr>
    <a:masterClrMapping/>
  </p:clrMapOvr>
</p:sld>
</file>

<file path=ppt/slides/slide3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Performance pass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compress images (squoosh.app or TinyPNG), minify later on server, check load time in DevTools Network tab.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Package for cPanel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zip the /public contents (not the outer folder) + the .sql export → that's your upload bundle.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Write the README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how to install (import .sql, edit config.php, run) — this document is part of every professional delivery.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395 / 1010</a:t>
            </a:r>
          </a:p>
        </p:txBody>
      </p:sp>
    </p:spTree>
  </p:cSld>
  <p:clrMapOvr>
    <a:masterClrMapping/>
  </p:clrMapOvr>
</p:sld>
</file>

<file path=ppt/slides/slide3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Present: 3-minute walkthrough to the class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structure, one feature live, one thing you'd improve. Week 6 quiz today.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396 / 1010</a:t>
            </a:r>
          </a:p>
        </p:txBody>
      </p:sp>
    </p:spTree>
  </p:cSld>
  <p:clrMapOvr>
    <a:masterClrMapping/>
  </p:clrMapOvr>
</p:sld>
</file>

<file path=ppt/slides/slide3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30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Complete build: 'Campus Store' — 6 products from MySQL, search, contact form saving to messages table, admin page listing messages behind a password check. Zipped 4 MB, README 1 page, deployed to a lab cPanel account in 8 minutes.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397 / 1010</a:t>
            </a:r>
          </a:p>
        </p:txBody>
      </p:sp>
    </p:spTree>
  </p:cSld>
  <p:clrMapOvr>
    <a:masterClrMapping/>
  </p:clrMapOvr>
</p:sld>
</file>

<file path=ppt/slides/slide3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Install WordPress Locally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XAMPP → create DB → install → wp-config.php.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398 / 1010</a:t>
            </a:r>
          </a:p>
        </p:txBody>
      </p:sp>
    </p:spTree>
  </p:cSld>
  <p:clrMapOvr>
    <a:masterClrMapping/>
  </p:clrMapOvr>
</p:sld>
</file>

<file path=ppt/slides/slide3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30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Finish + package YOUR site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all links/forms tested, images compressed, config centralised, zipped with .sql + README. Peer QA swap: run someone else's README — if it fails, they fix it live.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399 / 1010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Identify your machine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press Win+Pause or open Settings → System → About. Note CPU, RAM, storage type/size, Windows edition.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Check health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Task Manager (Ctrl+Shift+Esc) → Performance tab — watch CPU %, memory %, disk type (SSD vs HDD).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Run Windows Update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Settings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Windows Update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Check for updates. Install everything, reboot.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4 / 1010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Resume + Cover Letter Design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Client-ready template.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40 / 1010</a:t>
            </a:r>
          </a:p>
        </p:txBody>
      </p:sp>
    </p:spTree>
  </p:cSld>
  <p:clrMapOvr>
    <a:masterClrMapping/>
  </p:clrMapOvr>
</p:sld>
</file>

<file path=ppt/slides/slide4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30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site-bundle.zip (files + .sql + README.md) in SB-&lt;id&gt;-D30. Acceptance: peer's machine runs it from README alone; contact form writes to DB; zero console errors.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400 / 1010</a:t>
            </a:r>
          </a:p>
        </p:txBody>
      </p:sp>
    </p:spTree>
  </p:cSld>
  <p:clrMapOvr>
    <a:masterClrMapping/>
  </p:clrMapOvr>
</p:sld>
</file>

<file path=ppt/slides/slide4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30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absolute paths (C:\xampp\…) inside code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breaks on any server. Relative paths everywhere.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the README test on a partner's machine catches every hidden assumption.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401 / 1010</a:t>
            </a:r>
          </a:p>
        </p:txBody>
      </p:sp>
    </p:spTree>
  </p:cSld>
  <p:clrMapOvr>
    <a:masterClrMapping/>
  </p:clrMapOvr>
</p:sld>
</file>

<file path=ppt/slides/slide4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30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402 / 1010</a:t>
            </a:r>
          </a:p>
        </p:txBody>
      </p:sp>
    </p:spTree>
  </p:cSld>
  <p:clrMapOvr>
    <a:masterClrMapping/>
  </p:clrMapOvr>
</p:sld>
</file>

<file path=ppt/slides/slide4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30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30”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30  ·  403 / 1010</a:t>
            </a:r>
          </a:p>
        </p:txBody>
      </p:sp>
    </p:spTree>
  </p:cSld>
  <p:clrMapOvr>
    <a:masterClrMapping/>
  </p:clrMapOvr>
</p:sld>
</file>

<file path=ppt/slides/slide4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WordPress install on cPanel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25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404 / 1010</a:t>
            </a:r>
          </a:p>
        </p:txBody>
      </p:sp>
    </p:spTree>
  </p:cSld>
  <p:clrMapOvr>
    <a:masterClrMapping/>
  </p:clrMapOvr>
</p:sld>
</file>

<file path=ppt/slides/slide4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31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WordPress install on cPanel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405 / 1010</a:t>
            </a:r>
          </a:p>
        </p:txBody>
      </p:sp>
    </p:spTree>
  </p:cSld>
  <p:clrMapOvr>
    <a:masterClrMapping/>
  </p:clrMapOvr>
</p:sld>
</file>

<file path=ppt/slides/slide4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WordPress powers ~43% of all websites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it is the single most sellable web skill for freelancers (builds, fixes, maintenance retainers).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cPanel = the hosting control panel; Softaculous installs WordPress in ~2 minutes. This is the exact environment clients pay you to manage.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406 / 1010</a:t>
            </a:r>
          </a:p>
        </p:txBody>
      </p:sp>
    </p:spTree>
  </p:cSld>
  <p:clrMapOvr>
    <a:masterClrMapping/>
  </p:clrMapOvr>
</p:sld>
</file>

<file path=ppt/slides/slide4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cPanel tour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Files (File Manager), Databases (MySQL + phpMyAdmin), Domains/Subdomains, SSL/TLS, Softaculous apps — know where each lives.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Create subdomain (or use provided)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Domains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Subdomains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'shop.yourdomain.com'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document root auto-set.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SSL first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SSL/TLS Status → Run AutoSSL → green padlock; force HTTPS later in WP settings.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407 / 1010</a:t>
            </a:r>
          </a:p>
        </p:txBody>
      </p:sp>
    </p:spTree>
  </p:cSld>
  <p:clrMapOvr>
    <a:masterClrMapping/>
  </p:clrMapOvr>
</p:sld>
</file>

<file path=ppt/slides/slide4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Install: Softaculous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WordPress → Install: choose domain/subdomain, admin username (NEVER 'admin'), strong password (save it), site name, language → Install. Note the /wp-admin URL.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First login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Settings → General (timezone Dhaka, tagline), Permalinks → Post name (SEO-critical), delete default 'Hello World' post + sample page + unused themes.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Backup habit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cPanel → Backup → download full or use File Manager zip of wp-content + phpMyAdmin export of DB — before every big change.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408 / 1010</a:t>
            </a:r>
          </a:p>
        </p:txBody>
      </p:sp>
    </p:spTree>
  </p:cSld>
  <p:clrMapOvr>
    <a:masterClrMapping/>
  </p:clrMapOvr>
</p:sld>
</file>

<file path=ppt/slides/slide4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Updates: Dashboard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Updates → update everything (core, themes, plugins) — always AFTER a backup.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409 / 1010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Build Your First Client Document — An Invoice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Table for line items (description, qty, rate, total).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Header with name/logo; footer page number.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Rate × qty TOTAL cell.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Export PDF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Invoice_YourName.pdf.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41 / 1010</a:t>
            </a:r>
          </a:p>
        </p:txBody>
      </p:sp>
    </p:spTree>
  </p:cSld>
  <p:clrMapOvr>
    <a:masterClrMapping/>
  </p:clrMapOvr>
</p:sld>
</file>

<file path=ppt/slides/slide4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31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Live install demo: subdomain 'demo.sajibbaig.com' → AutoSSL → Softaculous → login → permalinks set → defaults cleaned: 9 minutes start to tidy admin. Same flow you will bill ৳3,000–8,000 for locally.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410 / 1010</a:t>
            </a:r>
          </a:p>
        </p:txBody>
      </p:sp>
    </p:spTree>
  </p:cSld>
  <p:clrMapOvr>
    <a:masterClrMapping/>
  </p:clrMapOvr>
</p:sld>
</file>

<file path=ppt/slides/slide4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Install WordPress + Build a Basic Site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Local build.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411 / 1010</a:t>
            </a:r>
          </a:p>
        </p:txBody>
      </p:sp>
    </p:spTree>
  </p:cSld>
  <p:clrMapOvr>
    <a:masterClrMapping/>
  </p:clrMapOvr>
</p:sld>
</file>

<file path=ppt/slides/slide4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Domain, Hosting &amp; cPanel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How to take a site live.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412 / 1010</a:t>
            </a:r>
          </a:p>
        </p:txBody>
      </p:sp>
    </p:spTree>
  </p:cSld>
  <p:clrMapOvr>
    <a:masterClrMapping/>
  </p:clrMapOvr>
</p:sld>
</file>

<file path=ppt/slides/slide4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WordPress Install &amp; Themes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XAMPP, WP, child themes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413 / 1010</a:t>
            </a:r>
          </a:p>
        </p:txBody>
      </p:sp>
    </p:spTree>
  </p:cSld>
  <p:clrMapOvr>
    <a:masterClrMapping/>
  </p:clrMapOvr>
</p:sld>
</file>

<file path=ppt/slides/slide4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Is WordPress / CMS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Why clients use it.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414 / 1010</a:t>
            </a:r>
          </a:p>
        </p:txBody>
      </p:sp>
    </p:spTree>
  </p:cSld>
  <p:clrMapOvr>
    <a:masterClrMapping/>
  </p:clrMapOvr>
</p:sld>
</file>

<file path=ppt/slides/slide4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31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You will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create subdomain, run AutoSSL, install WordPress with safe credentials, set permalinks, clean defaults, take a full backup download. Document the 7 steps with screenshots as you go.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415 / 1010</a:t>
            </a:r>
          </a:p>
        </p:txBody>
      </p:sp>
    </p:spTree>
  </p:cSld>
  <p:clrMapOvr>
    <a:masterClrMapping/>
  </p:clrMapOvr>
</p:sld>
</file>

<file path=ppt/slides/slide4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31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wp-install-guide (screenshots of each step) + your site URL + backup file in SB-&lt;id&gt;-D31. Acceptance: site live on HTTPS, permalinks=/post-name/, no default content, backup downloads OK.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416 / 1010</a:t>
            </a:r>
          </a:p>
        </p:txBody>
      </p:sp>
    </p:spTree>
  </p:cSld>
  <p:clrMapOvr>
    <a:masterClrMapping/>
  </p:clrMapOvr>
</p:sld>
</file>

<file path=ppt/slides/slide4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31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username 'admin' + weak password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bots brute-force these within days.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updating without backup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when it breaks (it will sometimes), you have no way back.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updating without backup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when it breaks (it will sometimes), you have no way back.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417 / 1010</a:t>
            </a:r>
          </a:p>
        </p:txBody>
      </p:sp>
    </p:spTree>
  </p:cSld>
  <p:clrMapOvr>
    <a:masterClrMapping/>
  </p:clrMapOvr>
</p:sld>
</file>

<file path=ppt/slides/slide4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31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418 / 1010</a:t>
            </a:r>
          </a:p>
        </p:txBody>
      </p:sp>
    </p:spTree>
  </p:cSld>
  <p:clrMapOvr>
    <a:masterClrMapping/>
  </p:clrMapOvr>
</p:sld>
</file>

<file path=ppt/slides/slide4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31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31”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31  ·  419 / 1010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Recreate the invoice template with YOUR logo/name, 3 sample line items, totals formula, and export to PDF. Then write a one-page quotation letter using styles.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42 / 1010</a:t>
            </a:r>
          </a:p>
        </p:txBody>
      </p:sp>
    </p:spTree>
  </p:cSld>
  <p:clrMapOvr>
    <a:masterClrMapping/>
  </p:clrMapOvr>
</p:sld>
</file>

<file path=ppt/slides/slide4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32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Themes, child themes &amp; customiser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26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420 / 1010</a:t>
            </a:r>
          </a:p>
        </p:txBody>
      </p:sp>
    </p:spTree>
  </p:cSld>
  <p:clrMapOvr>
    <a:masterClrMapping/>
  </p:clrMapOvr>
</p:sld>
</file>

<file path=ppt/slides/slide4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32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Themes, child themes &amp; customiser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421 / 1010</a:t>
            </a:r>
          </a:p>
        </p:txBody>
      </p:sp>
    </p:spTree>
  </p:cSld>
  <p:clrMapOvr>
    <a:masterClrMapping/>
  </p:clrMapOvr>
</p:sld>
</file>

<file path=ppt/slides/slide4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Theme = the site's design engine.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Choose by structure/speed, never by demo glamour. Child theme = your safe customisation layer (survives updates).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Customiser + block editor cover 80% of client changes with zero code.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422 / 1010</a:t>
            </a:r>
          </a:p>
        </p:txBody>
      </p:sp>
    </p:spTree>
  </p:cSld>
  <p:clrMapOvr>
    <a:masterClrMapping/>
  </p:clrMapOvr>
</p:sld>
</file>

<file path=ppt/slides/slide4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Choose a theme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free, lightweight, block-compatible (Astra/Kadence/GeneratePress/Blocksy) → check last update &lt;6 months, 4.5★+, active installs.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Install: Appearance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Themes → Add New → search → Install → Activate. Import a starter template if offered (fastest path to a real look).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Customiser (Appearance → Customize)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site identity (logo, title), colours (paste your Day-19 palette HEXes), typography (your 2 fonts), layout width — publish.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423 / 1010</a:t>
            </a:r>
          </a:p>
        </p:txBody>
      </p:sp>
    </p:spTree>
  </p:cSld>
  <p:clrMapOvr>
    <a:masterClrMapping/>
  </p:clrMapOvr>
</p:sld>
</file>

<file path=ppt/slides/slide4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Create a child theme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folder 'theme-child' with style.css (Template: parent-name header) + functions.php (wp_enqueue_scripts hook loading parent style) → activate child.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All custom CSS goes in Customiser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Additional CSS or child style.css — never edit the parent theme (updates erase it).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Page build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block editor — cover block hero (image + h1 + button), columns for services, group blocks for sections. Reusable blocks for repeated patterns.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424 / 1010</a:t>
            </a:r>
          </a:p>
        </p:txBody>
      </p:sp>
    </p:spTree>
  </p:cSld>
  <p:clrMapOvr>
    <a:masterClrMapping/>
  </p:clrMapOvr>
</p:sld>
</file>

<file path=ppt/slides/slide4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Speed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PageSpeed Insights on the live URL — note the score now; Day 35 makes it green.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425 / 1010</a:t>
            </a:r>
          </a:p>
        </p:txBody>
      </p:sp>
    </p:spTree>
  </p:cSld>
  <p:clrMapOvr>
    <a:masterClrMapping/>
  </p:clrMapOvr>
</p:sld>
</file>

<file path=ppt/slides/slide4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32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Astra + starter 'Brand Agency' → colours/fonts swapped to Day-19 palette in Customiser (15 min) → child theme created → hero rebuilt with client's copy in a cover block. Site feels custom; time spent: 90 minutes.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426 / 1010</a:t>
            </a:r>
          </a:p>
        </p:txBody>
      </p:sp>
    </p:spTree>
  </p:cSld>
  <p:clrMapOvr>
    <a:masterClrMapping/>
  </p:clrMapOvr>
</p:sld>
</file>

<file path=ppt/slides/slide4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Theme Install &amp; Customize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Manual vs dashboard; child theme; header, menu, colors.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427 / 1010</a:t>
            </a:r>
          </a:p>
        </p:txBody>
      </p:sp>
    </p:spTree>
  </p:cSld>
  <p:clrMapOvr>
    <a:masterClrMapping/>
  </p:clrMapOvr>
</p:sld>
</file>

<file path=ppt/slides/slide4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32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Install a lightweight theme + starter template, brand it with YOUR palette/fonts via Customiser, create and activate a working child theme, build a hero section with blocks.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428 / 1010</a:t>
            </a:r>
          </a:p>
        </p:txBody>
      </p:sp>
    </p:spTree>
  </p:cSld>
  <p:clrMapOvr>
    <a:masterClrMapping/>
  </p:clrMapOvr>
</p:sld>
</file>

<file path=ppt/slides/slide4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32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screenshots (customiser colours, child theme files, hero section, PageSpeed score) in SB-&lt;id&gt;-D32. Acceptance: child active, custom CSS in child/Additional only, hero uses your brand colours.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429 / 1010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invoice-template.pdf + quotation.pdf in SB-&lt;id&gt;-D03. Acceptance: header/footer branded, styles used (no manual font sizes), totals compute, A4 margins correct.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43 / 1010</a:t>
            </a:r>
          </a:p>
        </p:txBody>
      </p:sp>
    </p:spTree>
  </p:cSld>
  <p:clrMapOvr>
    <a:masterClrMapping/>
  </p:clrMapOvr>
</p:sld>
</file>

<file path=ppt/slides/slide4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32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editing parent theme files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first update wipes your work.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choosing a theme by demo images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check weight/speed instead; demos are marketing.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choosing a theme by demo images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check weight/speed instead; demos are marketing.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430 / 1010</a:t>
            </a:r>
          </a:p>
        </p:txBody>
      </p:sp>
    </p:spTree>
  </p:cSld>
  <p:clrMapOvr>
    <a:masterClrMapping/>
  </p:clrMapOvr>
</p:sld>
</file>

<file path=ppt/slides/slide4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32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431 / 1010</a:t>
            </a:r>
          </a:p>
        </p:txBody>
      </p:sp>
    </p:spTree>
  </p:cSld>
  <p:clrMapOvr>
    <a:masterClrMapping/>
  </p:clrMapOvr>
</p:sld>
</file>

<file path=ppt/slides/slide4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32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32”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32  ·  432 / 1010</a:t>
            </a:r>
          </a:p>
        </p:txBody>
      </p:sp>
    </p:spTree>
  </p:cSld>
  <p:clrMapOvr>
    <a:masterClrMapping/>
  </p:clrMapOvr>
</p:sld>
</file>

<file path=ppt/slides/slide4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33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Templates, menus, widgets &amp; forms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27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433 / 1010</a:t>
            </a:r>
          </a:p>
        </p:txBody>
      </p:sp>
    </p:spTree>
  </p:cSld>
  <p:clrMapOvr>
    <a:masterClrMapping/>
  </p:clrMapOvr>
</p:sld>
</file>

<file path=ppt/slides/slide4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33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Templates, menus, widgets &amp; forms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434 / 1010</a:t>
            </a:r>
          </a:p>
        </p:txBody>
      </p:sp>
    </p:spTree>
  </p:cSld>
  <p:clrMapOvr>
    <a:masterClrMapping/>
  </p:clrMapOvr>
</p:sld>
</file>

<file path=ppt/slides/slide4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Menus, widgets, templates and forms = the site's navigation and conversion plumbing. A beautiful site with broken contact forms earns nothing.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Forms are leads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every inquiry must reach the client's inbox AND be testable.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435 / 1010</a:t>
            </a:r>
          </a:p>
        </p:txBody>
      </p:sp>
    </p:spTree>
  </p:cSld>
  <p:clrMapOvr>
    <a:masterClrMapping/>
  </p:clrMapOvr>
</p:sld>
</file>

<file path=ppt/slides/slide4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Menus: Appearance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Menus → create 'Main Menu' → add pages (Home, About, Services, Portfolio, Contact) → set as Primary → save. Dropdowns = drag slightly right.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Widgets/blocks in footer &amp; sidebar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contact info, hours, social links, recent posts — Appearance → Widgets (or block-based footer editor).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Templates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page templates (full-width, no-title) via page settings sidebar → Template. Build a reusable Services section as a block pattern.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436 / 1010</a:t>
            </a:r>
          </a:p>
        </p:txBody>
      </p:sp>
    </p:spTree>
  </p:cSld>
  <p:clrMapOvr>
    <a:masterClrMapping/>
  </p:clrMapOvr>
</p:sld>
</file>

<file path=ppt/slides/slide4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Contact form plugin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WPForms Lite or Contact Form 7 → fields: name, email, phone (optional), service dropdown, message → anti-spam 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Email deliverability test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submit the form yourself → check inbox AND spam → fix From address (use site domain), install WP Mail SMTP + free Brevo/SendGrid account if needed.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Form → notification routing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admin notification email = client's address; confirmation message tells the visitor what happens next ('we reply within 4 working hours').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437 / 1010</a:t>
            </a:r>
          </a:p>
        </p:txBody>
      </p:sp>
    </p:spTree>
  </p:cSld>
  <p:clrMapOvr>
    <a:masterClrMapping/>
  </p:clrMapOvr>
</p:sld>
</file>

<file path=ppt/slides/slide4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Click-to-action everywhere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phone link tel:+880…, WhatsApp link wa.me/880…, email mailto: — mobile clients convert on taps.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438 / 1010</a:t>
            </a:r>
          </a:p>
        </p:txBody>
      </p:sp>
    </p:spTree>
  </p:cSld>
  <p:clrMapOvr>
    <a:masterClrMapping/>
  </p:clrMapOvr>
</p:sld>
</file>

<file path=ppt/slides/slide4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33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Contact flow that wins: form (5 fields) → Brevo SMTP → client inbox in 8 seconds + auto-reply to sender + WhatsApp button floating on mobile. Test submissions logged before handover.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439 / 1010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manual spacing with Enter/Space bars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breaks on edit. Use styles + tables.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save every good document as a template (.dotx or a /templates copy) — reuse forever.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44 / 1010</a:t>
            </a:r>
          </a:p>
        </p:txBody>
      </p:sp>
    </p:spTree>
  </p:cSld>
  <p:clrMapOvr>
    <a:masterClrMapping/>
  </p:clrMapOvr>
</p:sld>
</file>

<file path=ppt/slides/slide4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33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Wire the full navigation (menu + footer widgets), install and configure the contact form, set up SMTP with a free account, send 3 test submissions, add tel:/WhatsApp links in the footer.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440 / 1010</a:t>
            </a:r>
          </a:p>
        </p:txBody>
      </p:sp>
    </p:spTree>
  </p:cSld>
  <p:clrMapOvr>
    <a:masterClrMapping/>
  </p:clrMapOvr>
</p:sld>
</file>

<file path=ppt/slides/slide4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33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screenshots (menu structure, form editor, successful test email in inbox, footer actions) in SB-&lt;id&gt;-D33. Acceptance: test email arrives in inbox (not spam), menu has ≤6 items, WhatsApp/tel links work on phone.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441 / 1010</a:t>
            </a:r>
          </a:p>
        </p:txBody>
      </p:sp>
    </p:spTree>
  </p:cSld>
  <p:clrMapOvr>
    <a:masterClrMapping/>
  </p:clrMapOvr>
</p:sld>
</file>

<file path=ppt/slides/slide4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33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launching without submitting your own form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client's first lead silently dies in PHP mail.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12-item menus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decision paralysis. Max 6, group the rest under pages.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12-item menus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decision paralysis. Max 6, group the rest under pages.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442 / 1010</a:t>
            </a:r>
          </a:p>
        </p:txBody>
      </p:sp>
    </p:spTree>
  </p:cSld>
  <p:clrMapOvr>
    <a:masterClrMapping/>
  </p:clrMapOvr>
</p:sld>
</file>

<file path=ppt/slides/slide4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33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443 / 1010</a:t>
            </a:r>
          </a:p>
        </p:txBody>
      </p:sp>
    </p:spTree>
  </p:cSld>
  <p:clrMapOvr>
    <a:masterClrMapping/>
  </p:clrMapOvr>
</p:sld>
</file>

<file path=ppt/slides/slide4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33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33”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33  ·  444 / 1010</a:t>
            </a:r>
          </a:p>
        </p:txBody>
      </p:sp>
    </p:spTree>
  </p:cSld>
  <p:clrMapOvr>
    <a:masterClrMapping/>
  </p:clrMapOvr>
</p:sld>
</file>

<file path=ppt/slides/slide4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34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WooCommerce store build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28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445 / 1010</a:t>
            </a:r>
          </a:p>
        </p:txBody>
      </p:sp>
    </p:spTree>
  </p:cSld>
  <p:clrMapOvr>
    <a:masterClrMapping/>
  </p:clrMapOvr>
</p:sld>
</file>

<file path=ppt/slides/slide4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34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WooCommerce store build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446 / 1010</a:t>
            </a:r>
          </a:p>
        </p:txBody>
      </p:sp>
    </p:spTree>
  </p:cSld>
  <p:clrMapOvr>
    <a:masterClrMapping/>
  </p:clrMapOvr>
</p:sld>
</file>

<file path=ppt/slides/slide4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WooCommerce turns any WP site into a shop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#1 e-commerce plugin in the world, and a huge freelance niche (store builds ৳15,000–60,000 locally).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 store = products + payments + shipping + taxes + trust pages.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Test every step with real (sandbox) transactions.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447 / 1010</a:t>
            </a:r>
          </a:p>
        </p:txBody>
      </p:sp>
    </p:spTree>
  </p:cSld>
  <p:clrMapOvr>
    <a:masterClrMapping/>
  </p:clrMapOvr>
</p:sld>
</file>

<file path=ppt/slides/slide4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Install WooCommerce → setup wizard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store address, currency BDT (or USD), selling physical/digital.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Products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Add New → product data: Simple (one price), Variable (sizes/colours = attributes + variations), Virtual/Downloadable (no shipping).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Good product pages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5+ photos (1000×1000), descriptive title (buyers search it), short description (benefits) + long (details/specs), sale price for urgency.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448 / 1010</a:t>
            </a:r>
          </a:p>
        </p:txBody>
      </p:sp>
    </p:spTree>
  </p:cSld>
  <p:clrMapOvr>
    <a:masterClrMapping/>
  </p:clrMapOvr>
</p:sld>
</file>

<file path=ppt/slides/slide4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Categories + menus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Products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Categories (Men/Women or Service types)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add to the main menu.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Payments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enable Cash on delivery + bank transfer immediately; add bKash/Nagad (local plugins) or Stripe/PayPal test mode for cards — checkout must work.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Shipping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flat rate zones (Dhaka ৳60, outside ৳120) or free above ৳2000; disable shipping for virtual products.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449 / 1010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45 / 1010</a:t>
            </a:r>
          </a:p>
        </p:txBody>
      </p:sp>
    </p:spTree>
  </p:cSld>
  <p:clrMapOvr>
    <a:masterClrMapping/>
  </p:clrMapOvr>
</p:sld>
</file>

<file path=ppt/slides/slide4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Full test order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place order as customer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check order in WooCommerce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change status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confirm emails (customer + admin) fire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refund flow test.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Trust pages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Refund/Return, Privacy, Terms — required for payment gateways and buyer confidence.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450 / 1010</a:t>
            </a:r>
          </a:p>
        </p:txBody>
      </p:sp>
    </p:spTree>
  </p:cSld>
  <p:clrMapOvr>
    <a:masterClrMapping/>
  </p:clrMapOvr>
</p:sld>
</file>

<file path=ppt/slides/slide4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34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Demo store: 8 products (3 variable with sizes), bKash + COD, Dhaka/outside shipping zones, test order #1001 placed and refunded. Build time: one class day. Real client quote for this: ৳25,000+.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451 / 1010</a:t>
            </a:r>
          </a:p>
        </p:txBody>
      </p:sp>
    </p:spTree>
  </p:cSld>
  <p:clrMapOvr>
    <a:masterClrMapping/>
  </p:clrMapOvr>
</p:sld>
</file>

<file path=ppt/slides/slide4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34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a 6-product store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2 variable products, categories in menu, COD + one gateway in test mode, shipping zones, all 4 legal pages, then place AND process a full test order including the emails.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452 / 1010</a:t>
            </a:r>
          </a:p>
        </p:txBody>
      </p:sp>
    </p:spTree>
  </p:cSld>
  <p:clrMapOvr>
    <a:masterClrMapping/>
  </p:clrMapOvr>
</p:sld>
</file>

<file path=ppt/slides/slide4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34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store URL + screenshots (variable product editor, payment settings, test order received, confirmation email) in SB-&lt;id&gt;-D34. Acceptance: test order completes end-to-end; variable product switches price on variation change.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453 / 1010</a:t>
            </a:r>
          </a:p>
        </p:txBody>
      </p:sp>
    </p:spTree>
  </p:cSld>
  <p:clrMapOvr>
    <a:masterClrMapping/>
  </p:clrMapOvr>
</p:sld>
</file>

<file path=ppt/slides/slide4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34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no test order before launch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payment misconfig discovered by a real customer.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giant unoptimised product photos (5 MB each)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20-second loads kill sales. 1000×1000, compressed.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giant unoptimised product photos (5 MB each)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20-second loads kill sales. 1000×1000, compressed.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454 / 1010</a:t>
            </a:r>
          </a:p>
        </p:txBody>
      </p:sp>
    </p:spTree>
  </p:cSld>
  <p:clrMapOvr>
    <a:masterClrMapping/>
  </p:clrMapOvr>
</p:sld>
</file>

<file path=ppt/slides/slide4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34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455 / 1010</a:t>
            </a:r>
          </a:p>
        </p:txBody>
      </p:sp>
    </p:spTree>
  </p:cSld>
  <p:clrMapOvr>
    <a:masterClrMapping/>
  </p:clrMapOvr>
</p:sld>
</file>

<file path=ppt/slides/slide4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34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34”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34  ·  456 / 1010</a:t>
            </a:r>
          </a:p>
        </p:txBody>
      </p:sp>
    </p:spTree>
  </p:cSld>
  <p:clrMapOvr>
    <a:masterClrMapping/>
  </p:clrMapOvr>
</p:sld>
</file>

<file path=ppt/slides/slide4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35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Site launch review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29 Oct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457 / 1010</a:t>
            </a:r>
          </a:p>
        </p:txBody>
      </p:sp>
    </p:spTree>
  </p:cSld>
  <p:clrMapOvr>
    <a:masterClrMapping/>
  </p:clrMapOvr>
</p:sld>
</file>

<file path=ppt/slides/slide4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35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Site launch review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458 / 1010</a:t>
            </a:r>
          </a:p>
        </p:txBody>
      </p:sp>
    </p:spTree>
  </p:cSld>
  <p:clrMapOvr>
    <a:masterClrMapping/>
  </p:clrMapOvr>
</p:sld>
</file>

<file path=ppt/slides/slide4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Launch review = the professional difference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speed, security, SEO basics, backups verified BEFORE the client sees it.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 launch checklist is reusable on every project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and it's a paid service by itself (site audits ৳2,000–5,000).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459 / 1010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  ·  46 / 1010</a:t>
            </a:r>
          </a:p>
        </p:txBody>
      </p:sp>
    </p:spTree>
  </p:cSld>
  <p:clrMapOvr>
    <a:masterClrMapping/>
  </p:clrMapOvr>
</p:sld>
</file>

<file path=ppt/slides/slide4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Speed: PageSpeed Insights (mobile!)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target: LCP &lt;2.5 s, no red items. Fixes that matter: image compression/WebP, a cache plugin (LiteSpeed/W3TC), remove unused plugins.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Security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Wordfence (free) installed + scan run, strong passwords, 'Disable file editing' in wp-config, limit login attempts, HTTPS forced (Really Simple SSL).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Backups that 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UpdraftPlus (free) → schedule daily files + DB to Google Drive → run one manual backup → RESTORE test on a staging folder (a backup never tested is a hope, not a plan).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460 / 1010</a:t>
            </a:r>
          </a:p>
        </p:txBody>
      </p:sp>
    </p:spTree>
  </p:cSld>
  <p:clrMapOvr>
    <a:masterClrMapping/>
  </p:clrMapOvr>
</p:sld>
</file>

<file path=ppt/slides/slide4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SEO basics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Rank Math/Yoast → titles + meta descriptions on every page, sitemap.xml submitted in Google Search Console, readable permalinks.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Broken-link + form sweep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click every link, submit every form, test on Chrome + your phone (mobile is 80% of BD traffic).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Analytics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GA4 property + Site Kit/Tag Manager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confirm realtime shows your visit.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461 / 1010</a:t>
            </a:r>
          </a:p>
        </p:txBody>
      </p:sp>
    </p:spTree>
  </p:cSld>
  <p:clrMapOvr>
    <a:masterClrMapping/>
  </p:clrMapOvr>
</p:sld>
</file>

<file path=ppt/slides/slide4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Launch report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1-page PDF for the client — scores, fixes applied, credentials location, backup schedule, what to call you for. Week 7 quiz today.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462 / 1010</a:t>
            </a:r>
          </a:p>
        </p:txBody>
      </p:sp>
    </p:spTree>
  </p:cSld>
  <p:clrMapOvr>
    <a:masterClrMapping/>
  </p:clrMapOvr>
</p:sld>
</file>

<file path=ppt/slides/slide4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35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Audit demo: mobile PageSpeed 58 → image WebP + cache + font-display swap → 91 in 40 minutes. The before/after screenshot IS the sales pitch for a ৳3,000/mo care plan.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463 / 1010</a:t>
            </a:r>
          </a:p>
        </p:txBody>
      </p:sp>
    </p:spTree>
  </p:cSld>
  <p:clrMapOvr>
    <a:masterClrMapping/>
  </p:clrMapOvr>
</p:sld>
</file>

<file path=ppt/slides/slide4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Marketplace Friday 5 + Live Site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Domain, hosting, cPanel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464 / 1010</a:t>
            </a:r>
          </a:p>
        </p:txBody>
      </p:sp>
    </p:spTree>
  </p:cSld>
  <p:clrMapOvr>
    <a:masterClrMapping/>
  </p:clrMapOvr>
</p:sld>
</file>

<file path=ppt/slides/slide4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Launch &amp; Next Steps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Review earnings estimate + live gigs · community · support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465 / 1010</a:t>
            </a:r>
          </a:p>
        </p:txBody>
      </p:sp>
    </p:spTree>
  </p:cSld>
  <p:clrMapOvr>
    <a:masterClrMapping/>
  </p:clrMapOvr>
</p:sld>
</file>

<file path=ppt/slides/slide4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Maintenance List + Backup Routine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Disk clean-up, run updater, set backup schedule.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466 / 1010</a:t>
            </a:r>
          </a:p>
        </p:txBody>
      </p:sp>
    </p:spTree>
  </p:cSld>
  <p:clrMapOvr>
    <a:masterClrMapping/>
  </p:clrMapOvr>
</p:sld>
</file>

<file path=ppt/slides/slide4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35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Run the full 7-step launch review on YOUR site (or a partner's): fix everything you find, produce the 1-page client launch report PDF with before/after scores.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467 / 1010</a:t>
            </a:r>
          </a:p>
        </p:txBody>
      </p:sp>
    </p:spTree>
  </p:cSld>
  <p:clrMapOvr>
    <a:masterClrMapping/>
  </p:clrMapOvr>
</p:sld>
</file>

<file path=ppt/slides/slide4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35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launch-report.pdf + Wordfence scan screenshot + successful restore-test note in SB-&lt;id&gt;-D35. Acceptance: mobile PageSpeed ≥80 (or documented fixes attempted), backup restore tested, report is client-readable.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468 / 1010</a:t>
            </a:r>
          </a:p>
        </p:txBody>
      </p:sp>
    </p:spTree>
  </p:cSld>
  <p:clrMapOvr>
    <a:masterClrMapping/>
  </p:clrMapOvr>
</p:sld>
</file>

<file path=ppt/slides/slide4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35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25 plugins 'just in case'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each is a speed + security cost. Under 10, all reputable.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desktop-only speed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Google ranks on mobile experience.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desktop-only speed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Google ranks on mobile experience.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469 / 1010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Excel essentials: formulas &amp; functions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16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47 / 1010</a:t>
            </a:r>
          </a:p>
        </p:txBody>
      </p:sp>
    </p:spTree>
  </p:cSld>
  <p:clrMapOvr>
    <a:masterClrMapping/>
  </p:clrMapOvr>
</p:sld>
</file>

<file path=ppt/slides/slide4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35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470 / 1010</a:t>
            </a:r>
          </a:p>
        </p:txBody>
      </p:sp>
    </p:spTree>
  </p:cSld>
  <p:clrMapOvr>
    <a:masterClrMapping/>
  </p:clrMapOvr>
</p:sld>
</file>

<file path=ppt/slides/slide4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35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35”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35  ·  471 / 1010</a:t>
            </a:r>
          </a:p>
        </p:txBody>
      </p:sp>
    </p:spTree>
  </p:cSld>
  <p:clrMapOvr>
    <a:masterClrMapping/>
  </p:clrMapOvr>
</p:sld>
</file>

<file path=ppt/slides/slide4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Meta ecosystem, pixel &amp; Business Suite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01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472 / 1010</a:t>
            </a:r>
          </a:p>
        </p:txBody>
      </p:sp>
    </p:spTree>
  </p:cSld>
  <p:clrMapOvr>
    <a:masterClrMapping/>
  </p:clrMapOvr>
</p:sld>
</file>

<file path=ppt/slides/slide4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36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Meta ecosystem, pixel &amp; Business Suite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473 / 1010</a:t>
            </a:r>
          </a:p>
        </p:txBody>
      </p:sp>
    </p:spTree>
  </p:cSld>
  <p:clrMapOvr>
    <a:masterClrMapping/>
  </p:clrMapOvr>
</p:sld>
</file>

<file path=ppt/slides/slide4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Meta (Facebook+Instagram) ads = the most-hired freelance skill in BD's SME market. The Pixel is the foundation: it measures what ads actually produce.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Business Manager structure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Business → Ad Account → Page → Pixel. Confusing these loses client access; organise them from day one.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474 / 1010</a:t>
            </a:r>
          </a:p>
        </p:txBody>
      </p:sp>
    </p:spTree>
  </p:cSld>
  <p:clrMapOvr>
    <a:masterClrMapping/>
  </p:clrMapOvr>
</p:sld>
</file>

<file path=ppt/slides/slide4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Business Suite/Business Manager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business.facebook.com → create business → add client's Page (or request partner access — NEVER use your personal profile as the asset).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Ad account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create under the business, set currency BDT + timezone Dhaka (cannot be changed later — double-check).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Pixel: Events Manager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Connect Data Sources → Web → create Pixel → install via Site Kit/plugin on WordPress (or paste base code in &lt;head&gt;).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475 / 1010</a:t>
            </a:r>
          </a:p>
        </p:txBody>
      </p:sp>
    </p:spTree>
  </p:cSld>
  <p:clrMapOvr>
    <a:masterClrMapping/>
  </p:clrMapOvr>
</p:sld>
</file>

<file path=ppt/slides/slide4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Verify: Pixel Helper Chrome extension on the site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green 'PageView firing'; test a button click event.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Events that matter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PageView (auto), Lead (form submit), Purchase (checkout) → set up Lead via Event Setup Tool (click the form button).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Permissions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add people by role (you = ad account advertiser, client = business admin/owner). Client owns; you operate. Put this in the contract.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476 / 1010</a:t>
            </a:r>
          </a:p>
        </p:txBody>
      </p:sp>
    </p:spTree>
  </p:cSld>
  <p:clrMapOvr>
    <a:masterClrMapping/>
  </p:clrMapOvr>
</p:sld>
</file>

<file path=ppt/slides/slide4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Organic baseline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Business Suite planner — schedule 3 posts/week so ads amplify an alive page, not a dead 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477 / 1010</a:t>
            </a:r>
          </a:p>
        </p:txBody>
      </p:sp>
    </p:spTree>
  </p:cSld>
  <p:clrMapOvr>
    <a:masterClrMapping/>
  </p:clrMapOvr>
</p:sld>
</file>

<file path=ppt/slides/slide4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36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Restaurant client: Business created, Page added, Pixel live on their WP site, Lead event on the reservation form verified with Pixel Helper — 50 minutes of setup that every campaign after depends 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478 / 1010</a:t>
            </a:r>
          </a:p>
        </p:txBody>
      </p:sp>
    </p:spTree>
  </p:cSld>
  <p:clrMapOvr>
    <a:masterClrMapping/>
  </p:clrMapOvr>
</p:sld>
</file>

<file path=ppt/slides/slide4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Week 6 — Digital Marketing 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3442715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34427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Fundamentals, niche, social media</a:t>
            </a:r>
          </a:p>
        </p:txBody>
      </p:sp>
      <p:sp>
        <p:nvSpPr>
          <p:cNvPr id="9" name="Rectangle 8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479 / 1010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Excel essentials: formulas &amp; functions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48 / 1010</a:t>
            </a:r>
          </a:p>
        </p:txBody>
      </p:sp>
    </p:spTree>
  </p:cSld>
  <p:clrMapOvr>
    <a:masterClrMapping/>
  </p:clrMapOvr>
</p:sld>
</file>

<file path=ppt/slides/slide4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Digital Marketing Fundamentals &amp; Niche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Where to play &amp; who to win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480 / 1010</a:t>
            </a:r>
          </a:p>
        </p:txBody>
      </p:sp>
    </p:spTree>
  </p:cSld>
  <p:clrMapOvr>
    <a:masterClrMapping/>
  </p:clrMapOvr>
</p:sld>
</file>

<file path=ppt/slides/slide4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Social Media Marketing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Facebook, Instagram, 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481 / 1010</a:t>
            </a:r>
          </a:p>
        </p:txBody>
      </p:sp>
    </p:spTree>
  </p:cSld>
  <p:clrMapOvr>
    <a:masterClrMapping/>
  </p:clrMapOvr>
</p:sld>
</file>

<file path=ppt/slides/slide4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Facebook Marketing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Business page, Meta Business Suite, Ads Manager, pixel, audiences.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482 / 1010</a:t>
            </a:r>
          </a:p>
        </p:txBody>
      </p:sp>
    </p:spTree>
  </p:cSld>
  <p:clrMapOvr>
    <a:masterClrMapping/>
  </p:clrMapOvr>
</p:sld>
</file>

<file path=ppt/slides/slide4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X (Twitter) Marketing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Profile, hashtags, engagement, Ads Manager.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483 / 1010</a:t>
            </a:r>
          </a:p>
        </p:txBody>
      </p:sp>
    </p:spTree>
  </p:cSld>
  <p:clrMapOvr>
    <a:masterClrMapping/>
  </p:clrMapOvr>
</p:sld>
</file>

<file path=ppt/slides/slide4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Is Digital Marketing?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Opportunities; DM vs traditional.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484 / 1010</a:t>
            </a:r>
          </a:p>
        </p:txBody>
      </p:sp>
    </p:spTree>
  </p:cSld>
  <p:clrMapOvr>
    <a:masterClrMapping/>
  </p:clrMapOvr>
</p:sld>
</file>

<file path=ppt/slides/slide4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36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In pairs (one plays 'client')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full asset setup — business, ad account (BDT/Dhaka), pixel installed on your Day-31 site, PageView + Lead verified with Pixel Helper, roles assigned correctly.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485 / 1010</a:t>
            </a:r>
          </a:p>
        </p:txBody>
      </p:sp>
    </p:spTree>
  </p:cSld>
  <p:clrMapOvr>
    <a:masterClrMapping/>
  </p:clrMapOvr>
</p:sld>
</file>

<file path=ppt/slides/slide4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36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screenshots (Business structure, ad account settings, Events Manager showing Pixel active with PageView, Pixel Helper green) in SB-&lt;id&gt;-D36. Acceptance: Lead event test fires; partner has correct role access.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486 / 1010</a:t>
            </a:r>
          </a:p>
        </p:txBody>
      </p:sp>
    </p:spTree>
  </p:cSld>
  <p:clrMapOvr>
    <a:masterClrMapping/>
  </p:clrMapOvr>
</p:sld>
</file>

<file path=ppt/slides/slide4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36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running client ads from your personal account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banned account kills the client relationship. Business Manager, always.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wrong currency/timezone at creation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unfixable; recreate = lost data.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wrong currency/timezone at creation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unfixable; recreate = lost data.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487 / 1010</a:t>
            </a:r>
          </a:p>
        </p:txBody>
      </p:sp>
    </p:spTree>
  </p:cSld>
  <p:clrMapOvr>
    <a:masterClrMapping/>
  </p:clrMapOvr>
</p:sld>
</file>

<file path=ppt/slides/slide4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36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488 / 1010</a:t>
            </a:r>
          </a:p>
        </p:txBody>
      </p:sp>
    </p:spTree>
  </p:cSld>
  <p:clrMapOvr>
    <a:masterClrMapping/>
  </p:clrMapOvr>
</p:sld>
</file>

<file path=ppt/slides/slide4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36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36”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36  ·  489 / 1010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Excel turns raw numbers into decisions.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Freelancers use it daily: pricing, hours, earnings, client trackers.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 formula starts with = and references cells (A1)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change the input, the answer updates. That is the whole magic.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49 / 1010</a:t>
            </a:r>
          </a:p>
        </p:txBody>
      </p:sp>
    </p:spTree>
  </p:cSld>
  <p:clrMapOvr>
    <a:masterClrMapping/>
  </p:clrMapOvr>
</p:sld>
</file>

<file path=ppt/slides/slide4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37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Campaign build, audiences &amp; ads manager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02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490 / 1010</a:t>
            </a:r>
          </a:p>
        </p:txBody>
      </p:sp>
    </p:spTree>
  </p:cSld>
  <p:clrMapOvr>
    <a:masterClrMapping/>
  </p:clrMapOvr>
</p:sld>
</file>

<file path=ppt/slides/slide4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37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Campaign build, audiences &amp; ads manager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491 / 1010</a:t>
            </a:r>
          </a:p>
        </p:txBody>
      </p:sp>
    </p:spTree>
  </p:cSld>
  <p:clrMapOvr>
    <a:masterClrMapping/>
  </p:clrMapOvr>
</p:sld>
</file>

<file path=ppt/slides/slide4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Campaign structure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Campaign (objective) → Ad Set (audience, budget, placement) → Ad (creative + copy). Objective choice decides who Meta shows you to.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Beginners lose money on wrong objectives + broad creative.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Rule: one goal per campaign, 3–5 creatives, small budget, read data after 72 h.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492 / 1010</a:t>
            </a:r>
          </a:p>
        </p:txBody>
      </p:sp>
    </p:spTree>
  </p:cSld>
  <p:clrMapOvr>
    <a:masterClrMapping/>
  </p:clrMapOvr>
</p:sld>
</file>

<file path=ppt/slides/slide4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Objective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Awareness (cheap reach) / Traffic (clicks) / Engagement (messages+likes) / Leads (form) / Sales (pixel purchase). For SME services: Leads or Engagement→WhatsApp.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Campaign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create with objective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name it client_goal_month (ACME_Leads_Oct)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CBO off at start (control per ad set).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Ad set: budget ৳300–500/day test, schedule 7 days minimum, audience: location (city radius!), age/gender per ICP, detailed interests ≤5 (broad beats stacked), placements Advantage+ (or FB+IG feed/stories only).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493 / 1010</a:t>
            </a:r>
          </a:p>
        </p:txBody>
      </p:sp>
    </p:spTree>
  </p:cSld>
  <p:clrMapOvr>
    <a:masterClrMapping/>
  </p:clrMapOvr>
</p:sld>
</file>

<file path=ppt/slides/slide4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Instant Form (Leads)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pre-fill name/phone, 2 qualifying questions max, privacy policy URL, thank-you screen with WhatsApp/phone CTA.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Ads: 3 creatives (image from Day-24 pack, 1 short video, 1 carousel) × primary text (hook→offer→CTA), headline ≤40 chars, description optional.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Publish → check in Ads Manager after 24 h (delivery active, no rejections) → judge at 72 h: CTR &gt;1%, CPL (cost/lead) vs target.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494 / 1010</a:t>
            </a:r>
          </a:p>
        </p:txBody>
      </p:sp>
    </p:spTree>
  </p:cSld>
  <p:clrMapOvr>
    <a:masterClrMapping/>
  </p:clrMapOvr>
</p:sld>
</file>

<file path=ppt/slides/slide4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Report: 3 numbers weekly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spend, leads, cost per lead + screenshot. That report is your retainer justification.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495 / 1010</a:t>
            </a:r>
          </a:p>
        </p:txBody>
      </p:sp>
    </p:spTree>
  </p:cSld>
  <p:clrMapOvr>
    <a:masterClrMapping/>
  </p:clrMapOvr>
</p:sld>
</file>

<file path=ppt/slides/slide4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37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ACME October test: ৳400/day, Dhaka 10 km radius, 25–45, interest 'home renovation', 3 creatives → day 4: CTR 1.8%, 11 leads, CPL ৳145 vs ৳300 target → killed 2 weak creatives, scaled winner to ৳800/day.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496 / 1010</a:t>
            </a:r>
          </a:p>
        </p:txBody>
      </p:sp>
    </p:spTree>
  </p:cSld>
  <p:clrMapOvr>
    <a:masterClrMapping/>
  </p:clrMapOvr>
</p:sld>
</file>

<file path=ppt/slides/slide4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SEM / Google Ads Basics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Keyword planner, ad types.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497 / 1010</a:t>
            </a:r>
          </a:p>
        </p:txBody>
      </p:sp>
    </p:spTree>
  </p:cSld>
  <p:clrMapOvr>
    <a:masterClrMapping/>
  </p:clrMapOvr>
</p:sld>
</file>

<file path=ppt/slides/slide4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Run &amp; Track a Campaign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Signup forms; tracking results.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498 / 1010</a:t>
            </a:r>
          </a:p>
        </p:txBody>
      </p:sp>
    </p:spTree>
  </p:cSld>
  <p:clrMapOvr>
    <a:masterClrMapping/>
  </p:clrMapOvr>
</p:sld>
</file>

<file path=ppt/slides/slide4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Create a Simple Campaign + Signup Form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Send a test; check analytics.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499 / 1010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Create your user account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 Standard account for daily work; Administrator only for installs.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Set display scale 100–125%, night light schedule on, and learn Win+D, Win+E, Alt+Tab, Win+L, Win+Shift+S.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Shut down properly (Start → Power → Shut down)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never hold the power button unless frozen.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5 / 1010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Sheet layout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row 1 = headers (bold, freeze with View → Freeze Panes): Date, Client, Task, Hours, Rate, Amount.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Basic maths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=B2*C2 (hours×rate). Fill down by dragging the corner handle.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=SUM(F2:F30) totals · =AVERAGE(F2:F30) · =COUNTA(B2:B30) counts entries · =MAX/=MIN.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50 / 1010</a:t>
            </a:r>
          </a:p>
        </p:txBody>
      </p:sp>
    </p:spTree>
  </p:cSld>
  <p:clrMapOvr>
    <a:masterClrMapping/>
  </p:clrMapOvr>
</p:sld>
</file>

<file path=ppt/slides/slide5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37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a complete unpublished campaign in draft for a fictional client: objective chosen with written reason, ad set (audience rationale), instant form, 3 ads with copy. Peer review against the checklist before 'publish' (sandbox mode).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500 / 1010</a:t>
            </a:r>
          </a:p>
        </p:txBody>
      </p:sp>
    </p:spTree>
  </p:cSld>
  <p:clrMapOvr>
    <a:masterClrMapping/>
  </p:clrMapOvr>
</p:sld>
</file>

<file path=ppt/slides/slide5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37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campaign-plan.pdf (structure + rationale + budget math) + draft screenshots in SB-&lt;id&gt;-D37. Acceptance: objective matches goal, audience has a written reason, 3 distinct creatives, CPL target defined.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501 / 1010</a:t>
            </a:r>
          </a:p>
        </p:txBody>
      </p:sp>
    </p:spTree>
  </p:cSld>
  <p:clrMapOvr>
    <a:masterClrMapping/>
  </p:clrMapOvr>
</p:sld>
</file>

<file path=ppt/slides/slide5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37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boosting posts randomly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no pixel data, no optimisation. Ads Manager campaigns only.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editing/panicking before 72 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algorithm needs data; judge weekly, not hourly.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editing/panicking before 72 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algorithm needs data; judge weekly, not hourly.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502 / 1010</a:t>
            </a:r>
          </a:p>
        </p:txBody>
      </p:sp>
    </p:spTree>
  </p:cSld>
  <p:clrMapOvr>
    <a:masterClrMapping/>
  </p:clrMapOvr>
</p:sld>
</file>

<file path=ppt/slides/slide5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37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503 / 1010</a:t>
            </a:r>
          </a:p>
        </p:txBody>
      </p:sp>
    </p:spTree>
  </p:cSld>
  <p:clrMapOvr>
    <a:masterClrMapping/>
  </p:clrMapOvr>
</p:sld>
</file>

<file path=ppt/slides/slide5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37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37”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37  ·  504 / 1010</a:t>
            </a:r>
          </a:p>
        </p:txBody>
      </p:sp>
    </p:spTree>
  </p:cSld>
  <p:clrMapOvr>
    <a:masterClrMapping/>
  </p:clrMapOvr>
</p:sld>
</file>

<file path=ppt/slides/slide5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38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SEO: keywords &amp; on-page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03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505 / 1010</a:t>
            </a:r>
          </a:p>
        </p:txBody>
      </p:sp>
    </p:spTree>
  </p:cSld>
  <p:clrMapOvr>
    <a:masterClrMapping/>
  </p:clrMapOvr>
</p:sld>
</file>

<file path=ppt/slides/slide5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38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SEO: keywords &amp; on-page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506 / 1010</a:t>
            </a:r>
          </a:p>
        </p:txBody>
      </p:sp>
    </p:spTree>
  </p:cSld>
  <p:clrMapOvr>
    <a:masterClrMapping/>
  </p:clrMapOvr>
</p:sld>
</file>

<file path=ppt/slides/slide5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SEO = being found on Google without paying per click.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On-page SEO (titles, content, structure) is the part a freelancer controls fully.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Keyword first, page second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search intent (informational/commercial/transactional) decides what the page must look like.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507 / 1010</a:t>
            </a:r>
          </a:p>
        </p:txBody>
      </p:sp>
    </p:spTree>
  </p:cSld>
  <p:clrMapOvr>
    <a:masterClrMapping/>
  </p:clrMapOvr>
</p:sld>
</file>

<file path=ppt/slides/slide5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Keyword research (free)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Google autocomplete + 'People also ask' + AnswerThePublic + Keyword Surfer extension → list 20 phrases real buyers type ('wordpress speed fix dhaka').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Intent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google the phrase — results are shops? product page wins. Blogs? article wins. Map 1 keyword → 1 page (never two pages competing).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Title tag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keyword near front, ≤60 chars, compelling ('WordPress Speed Fix in Dhaka — 2-Second Load Guarantee').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508 / 1010</a:t>
            </a:r>
          </a:p>
        </p:txBody>
      </p:sp>
    </p:spTree>
  </p:cSld>
  <p:clrMapOvr>
    <a:masterClrMapping/>
  </p:clrMapOvr>
</p:sld>
</file>

<file path=ppt/slides/slide5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Meta description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150 chars, benefit + CTA — it's your ad in the results.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Content structure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one H1 (=topic), H2s for subtopics/questions, 800+ words answering completely, keyword naturally 3–6 times, internal links to 2–3 related pages.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Images: descriptive filenames (wordpress-speed-check.jpg not IMG_2931), alt text with context, compressed.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509 / 1010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IF logic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=IF(F2&gt;=5000,"Big","Small") — test a condition, return either result.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COUNTIF/SUMIF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=SUMIF(B2:B30,"ACME",F2:F30) totals one client's revenue.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Absolute refs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=$B$1 locks a cell (e.g., VAT rate) when copying formulas. F4 toggles.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51 / 1010</a:t>
            </a:r>
          </a:p>
        </p:txBody>
      </p:sp>
    </p:spTree>
  </p:cSld>
  <p:clrMapOvr>
    <a:masterClrMapping/>
  </p:clrMapOvr>
</p:sld>
</file>

<file path=ppt/slides/slide5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Rank Math/Yoast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run the page through the checklist until green; submit URL in Search Console → Request Indexing.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510 / 1010</a:t>
            </a:r>
          </a:p>
        </p:txBody>
      </p:sp>
    </p:spTree>
  </p:cSld>
  <p:clrMapOvr>
    <a:masterClrMapping/>
  </p:clrMapOvr>
</p:sld>
</file>

<file path=ppt/slides/slide5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38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Case: 'ACME interior' page retitled from 'Home' → 'Interior Design Studio in Dhanmondi, Dhaka | ACME', H2s from services list, 900 words, 4 internal links → position 34 → 9 in 5 weeks (real timeline expectation: 4–12 weeks).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511 / 1010</a:t>
            </a:r>
          </a:p>
        </p:txBody>
      </p:sp>
    </p:spTree>
  </p:cSld>
  <p:clrMapOvr>
    <a:masterClrMapping/>
  </p:clrMapOvr>
</p:sld>
</file>

<file path=ppt/slides/slide5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On-Page SEO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Titles, headings, meta description, alt text, internal links, permalinks.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512 / 1010</a:t>
            </a:r>
          </a:p>
        </p:txBody>
      </p:sp>
    </p:spTree>
  </p:cSld>
  <p:clrMapOvr>
    <a:masterClrMapping/>
  </p:clrMapOvr>
</p:sld>
</file>

<file path=ppt/slides/slide5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SEO: On-Page, Off-Page &amp; Content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Get found, rank, convert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513 / 1010</a:t>
            </a:r>
          </a:p>
        </p:txBody>
      </p:sp>
    </p:spTree>
  </p:cSld>
  <p:clrMapOvr>
    <a:masterClrMapping/>
  </p:clrMapOvr>
</p:sld>
</file>

<file path=ppt/slides/slide5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Do a Keyword + On-Page SEO for One Page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Apply the pillars.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514 / 1010</a:t>
            </a:r>
          </a:p>
        </p:txBody>
      </p:sp>
    </p:spTree>
  </p:cSld>
  <p:clrMapOvr>
    <a:masterClrMapping/>
  </p:clrMapOvr>
</p:sld>
</file>

<file path=ppt/slides/slide5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Is SEO?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How search engines work; types of SEO.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515 / 1010</a:t>
            </a:r>
          </a:p>
        </p:txBody>
      </p:sp>
    </p:spTree>
  </p:cSld>
  <p:clrMapOvr>
    <a:masterClrMapping/>
  </p:clrMapOvr>
</p:sld>
</file>

<file path=ppt/slides/slide5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38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Week 7 — Digital Marketing II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1714500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17145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Email, SEO, SEM</a:t>
            </a:r>
          </a:p>
        </p:txBody>
      </p:sp>
      <p:sp>
        <p:nvSpPr>
          <p:cNvPr id="9" name="Rectangle 8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516 / 1010</a:t>
            </a:r>
          </a:p>
        </p:txBody>
      </p:sp>
    </p:spTree>
  </p:cSld>
  <p:clrMapOvr>
    <a:masterClrMapping/>
  </p:clrMapOvr>
</p:sld>
</file>

<file path=ppt/slides/slide5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Keyword Research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Google Keyword Planner, SEMrush, Ahrefs, UberSuggest.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517 / 1010</a:t>
            </a:r>
          </a:p>
        </p:txBody>
      </p:sp>
    </p:spTree>
  </p:cSld>
  <p:clrMapOvr>
    <a:masterClrMapping/>
  </p:clrMapOvr>
</p:sld>
</file>

<file path=ppt/slides/slide5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38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Full on-page optimisation of 2 pages on YOUR WordPress site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keyword list (20), intent mapping, rewritten titles/metas, restructured H2s, 800+ words on the main service page, green plugin score, indexing requested.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518 / 1010</a:t>
            </a:r>
          </a:p>
        </p:txBody>
      </p:sp>
    </p:spTree>
  </p:cSld>
  <p:clrMapOvr>
    <a:masterClrMapping/>
  </p:clrMapOvr>
</p:sld>
</file>

<file path=ppt/slides/slide5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38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seo-worksheet (keyword→page map) + before/after title-meta table + plugin green screenshots in SB-&lt;id&gt;-D38. Acceptance: 1 keyword per page, titles ≤60 chars with keyword, page word count ≥800.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519 / 1010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Format as currency (৳ or $), dates short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never leave raw numbers unformatted in client files.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52 / 1010</a:t>
            </a:r>
          </a:p>
        </p:txBody>
      </p:sp>
    </p:spTree>
  </p:cSld>
  <p:clrMapOvr>
    <a:masterClrMapping/>
  </p:clrMapOvr>
</p:sld>
</file>

<file path=ppt/slides/slide5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38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keyword stuffing (20× 'best logo design')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Google demotes; write for humans, structure for Google.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promising '#1 in a week' to clients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SEO is 4–12 weeks. Sell the process, report monthly.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promising '#1 in a week' to clients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SEO is 4–12 weeks. Sell the process, report monthly.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520 / 1010</a:t>
            </a:r>
          </a:p>
        </p:txBody>
      </p:sp>
    </p:spTree>
  </p:cSld>
  <p:clrMapOvr>
    <a:masterClrMapping/>
  </p:clrMapOvr>
</p:sld>
</file>

<file path=ppt/slides/slide5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38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521 / 1010</a:t>
            </a:r>
          </a:p>
        </p:txBody>
      </p:sp>
    </p:spTree>
  </p:cSld>
  <p:clrMapOvr>
    <a:masterClrMapping/>
  </p:clrMapOvr>
</p:sld>
</file>

<file path=ppt/slides/slide5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38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38”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38  ·  522 / 1010</a:t>
            </a:r>
          </a:p>
        </p:txBody>
      </p:sp>
    </p:spTree>
  </p:cSld>
  <p:clrMapOvr>
    <a:masterClrMapping/>
  </p:clrMapOvr>
</p:sld>
</file>

<file path=ppt/slides/slide5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39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39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Technical, local SEO &amp; GSC/GA4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04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523 / 1010</a:t>
            </a:r>
          </a:p>
        </p:txBody>
      </p:sp>
    </p:spTree>
  </p:cSld>
  <p:clrMapOvr>
    <a:masterClrMapping/>
  </p:clrMapOvr>
</p:sld>
</file>

<file path=ppt/slides/slide5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39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Technical, local SEO &amp; GSC/GA4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524 / 1010</a:t>
            </a:r>
          </a:p>
        </p:txBody>
      </p:sp>
    </p:spTree>
  </p:cSld>
  <p:clrMapOvr>
    <a:masterClrMapping/>
  </p:clrMapOvr>
</p:sld>
</file>

<file path=ppt/slides/slide5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Technical SEO = crawlability + speed + mobile health; Local SEO = appearing in the Map Pack (huge for BD service businesses); GSC/GA4 = your evidence dashboard.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These three turn 'I did SEO' into 'here is the graph'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reports keep retainers alive.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525 / 1010</a:t>
            </a:r>
          </a:p>
        </p:txBody>
      </p:sp>
    </p:spTree>
  </p:cSld>
  <p:clrMapOvr>
    <a:masterClrMapping/>
  </p:clrMapOvr>
</p:sld>
</file>

<file path=ppt/slides/slide5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Search Console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verify domain (DNS or HTML tag)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submit sitemap (…/sitemap_index.xml)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check Coverage/Pages for errors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URL inspection tool for spot checks.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GA4: create property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install via Site Kit/Tag → configure key events (lead form = 'generate_lead') → Realtime test.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Technical sweep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robots.txt allows everything needed, sitemap 200 OK, no duplicate titles (plugin report), HTTPS everywhere, mobile-friendly test passes, PageSpeed mobile ≥80.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526 / 1010</a:t>
            </a:r>
          </a:p>
        </p:txBody>
      </p:sp>
    </p:spTree>
  </p:cSld>
  <p:clrMapOvr>
    <a:masterClrMapping/>
  </p:clrMapOvr>
</p:sld>
</file>

<file path=ppt/slides/slide5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Google Business Profile (local gold)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claim/create listing → exact business name, category (primary + 2), hours, phone, service area, 10+ photos, description with keywords naturally.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Reviews engine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after every happy delivery, send the review link (g.page/…) — target 2–4/month; reply to every review (yes, even 5★).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NAP consistency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same Name-Address-Phone on site footer, GBP, Facebook page, directories — mismatches hurt Map Pack ranking.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527 / 1010</a:t>
            </a:r>
          </a:p>
        </p:txBody>
      </p:sp>
    </p:spTree>
  </p:cSld>
  <p:clrMapOvr>
    <a:masterClrMapping/>
  </p:clrMapOvr>
</p:sld>
</file>

<file path=ppt/slides/slide5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Monthly report skeleton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GSC clicks/impressions trend, top queries, GA4 leads, Map Pack position (search your keyword + city incognito), fixes done, next month plan.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528 / 1010</a:t>
            </a:r>
          </a:p>
        </p:txBody>
      </p:sp>
    </p:spTree>
  </p:cSld>
  <p:clrMapOvr>
    <a:masterClrMapping/>
  </p:clrMapOvr>
</p:sld>
</file>

<file path=ppt/slides/slide5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39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Plumber local case: GBP claimed + 30 photos + category fix + 12 reviews in 6 weeks → Map Pack #2 for 'plumber khulna' → 40 calls/month from a free listing. Your service fee: setup ৳5,000 + ৳2,500/mo maintenance.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529 / 1010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Hours log: 5 rows of client work → =SUMPRODUCT(E2:E6,F2:F6) style total earnings ৳18,500; =SUMIF by client shows ACME = 60% of revenue → raise ACME's rate or diversify.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53 / 1010</a:t>
            </a:r>
          </a:p>
        </p:txBody>
      </p:sp>
    </p:spTree>
  </p:cSld>
  <p:clrMapOvr>
    <a:masterClrMapping/>
  </p:clrMapOvr>
</p:sld>
</file>

<file path=ppt/slides/slide5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Off-Page SEO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Backlinks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profile, blog comments, social bookmarking, guest posts, Q/A.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530 / 1010</a:t>
            </a:r>
          </a:p>
        </p:txBody>
      </p:sp>
    </p:spTree>
  </p:cSld>
  <p:clrMapOvr>
    <a:masterClrMapping/>
  </p:clrMapOvr>
</p:sld>
</file>

<file path=ppt/slides/slide5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Technical SEO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Page speed, robots.txt, schema, Search Console, Analytics.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531 / 1010</a:t>
            </a:r>
          </a:p>
        </p:txBody>
      </p:sp>
    </p:spTree>
  </p:cSld>
  <p:clrMapOvr>
    <a:masterClrMapping/>
  </p:clrMapOvr>
</p:sld>
</file>

<file path=ppt/slides/slide5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Marketplace Friday 7 + SEO Audit + SEM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Deliver an audit, list the service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532 / 1010</a:t>
            </a:r>
          </a:p>
        </p:txBody>
      </p:sp>
    </p:spTree>
  </p:cSld>
  <p:clrMapOvr>
    <a:masterClrMapping/>
  </p:clrMapOvr>
</p:sld>
</file>

<file path=ppt/slides/slide5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Local SEO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Google Business Profile, map citations.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533 / 1010</a:t>
            </a:r>
          </a:p>
        </p:txBody>
      </p:sp>
    </p:spTree>
  </p:cSld>
  <p:clrMapOvr>
    <a:masterClrMapping/>
  </p:clrMapOvr>
</p:sld>
</file>

<file path=ppt/slides/slide5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Produce a Website SEO Audit + Content Plan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10 findings + 4-week plan.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534 / 1010</a:t>
            </a:r>
          </a:p>
        </p:txBody>
      </p:sp>
    </p:spTree>
  </p:cSld>
  <p:clrMapOvr>
    <a:masterClrMapping/>
  </p:clrMapOvr>
</p:sld>
</file>

<file path=ppt/slides/slide5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39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Wire YOUR site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GSC verified + sitemap submitted, GA4 live with lead event, run the technical sweep and fix findings, create a practice GBP for your freelance business with 10 photos.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535 / 1010</a:t>
            </a:r>
          </a:p>
        </p:txBody>
      </p:sp>
    </p:spTree>
  </p:cSld>
  <p:clrMapOvr>
    <a:masterClrMapping/>
  </p:clrMapOvr>
</p:sld>
</file>

<file path=ppt/slides/slide5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39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screenshots (GSC sitemap 'success', GA4 realtime, GBP listing live, mobile PageSpeed) + 1-page technical sweep checklist with ticks in SB-&lt;id&gt;-D39. Acceptance: all four properties verified/live; sweep items all green or fix-noted.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536 / 1010</a:t>
            </a:r>
          </a:p>
        </p:txBody>
      </p:sp>
    </p:spTree>
  </p:cSld>
  <p:clrMapOvr>
    <a:masterClrMapping/>
  </p:clrMapOvr>
</p:sld>
</file>

<file path=ppt/slides/slide5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39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buying fake reviews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GBP suspension, business destroyed. Real review links after real jobs.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SEO without GSC/GA4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flying blind and unable to prove value to the client.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SEO without GSC/GA4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flying blind and unable to prove value to the client.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537 / 1010</a:t>
            </a:r>
          </a:p>
        </p:txBody>
      </p:sp>
    </p:spTree>
  </p:cSld>
  <p:clrMapOvr>
    <a:masterClrMapping/>
  </p:clrMapOvr>
</p:sld>
</file>

<file path=ppt/slides/slide5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39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538 / 1010</a:t>
            </a:r>
          </a:p>
        </p:txBody>
      </p:sp>
    </p:spTree>
  </p:cSld>
  <p:clrMapOvr>
    <a:masterClrMapping/>
  </p:clrMapOvr>
</p:sld>
</file>

<file path=ppt/slides/slide5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39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39”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39  ·  539 / 1010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Excel Fundamentals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Functions, formatting, charts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54 / 1010</a:t>
            </a:r>
          </a:p>
        </p:txBody>
      </p:sp>
    </p:spTree>
  </p:cSld>
  <p:clrMapOvr>
    <a:masterClrMapping/>
  </p:clrMapOvr>
</p:sld>
</file>

<file path=ppt/slides/slide5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40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AI content + email engine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05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540 / 1010</a:t>
            </a:r>
          </a:p>
        </p:txBody>
      </p:sp>
    </p:spTree>
  </p:cSld>
  <p:clrMapOvr>
    <a:masterClrMapping/>
  </p:clrMapOvr>
</p:sld>
</file>

<file path=ppt/slides/slide5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40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AI content + email engine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541 / 1010</a:t>
            </a:r>
          </a:p>
        </p:txBody>
      </p:sp>
    </p:spTree>
  </p:cSld>
  <p:clrMapOvr>
    <a:masterClrMapping/>
  </p:clrMapOvr>
</p:sld>
</file>

<file path=ppt/slides/slide5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AI assistants draft; you edit, fact-check and personalise.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sellable skill = AI-accelerated CONTENT SYSTEMS: briefs → drafts → human polish → scheduled publishing → email sequences.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Rule of professional use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never publish raw AI text — brand voice, facts and local context are yours to add. Week 8 quiz today.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542 / 1010</a:t>
            </a:r>
          </a:p>
        </p:txBody>
      </p:sp>
    </p:spTree>
  </p:cSld>
  <p:clrMapOvr>
    <a:masterClrMapping/>
  </p:clrMapOvr>
</p:sld>
</file>

<file path=ppt/slides/slide5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Free stack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ChatGPT/Claude/Gemini free tier (drafts), Canva free (visuals), your Day-24 templates (social), Brevo free 300/day (email).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Brief-first prompting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give the AI role + audience + topic + structure + word count + brand voice example. Garbage brief = garbage draft.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Editing pass (non-negotiable)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fix facts, cut filler ('in today's fast-paced world'), add local detail (Dhaka/Khulna references, BDT prices), shorten sentences, insert one personal story per piece.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543 / 1010</a:t>
            </a:r>
          </a:p>
        </p:txBody>
      </p:sp>
    </p:spTree>
  </p:cSld>
  <p:clrMapOvr>
    <a:masterClrMapping/>
  </p:clrMapOvr>
</p:sld>
</file>

<file path=ppt/slides/slide5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Content engine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 pillar article (1200 w) per service → cut into 5 social posts + 1 email → schedule via Business Suite/content calendar (Day 24).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Email sequence (3 mails)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welcome+lead magnet → value story+soft pitch → offer+deadline. Personalise line 1 always; plain-text style outperforms heavy HTML.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Measurement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GSC for article queries, Business Suite reach, Brevo open/click — 3 numbers per client per month.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544 / 1010</a:t>
            </a:r>
          </a:p>
        </p:txBody>
      </p:sp>
    </p:spTree>
  </p:cSld>
  <p:clrMapOvr>
    <a:masterClrMapping/>
  </p:clrMapOvr>
</p:sld>
</file>

<file path=ppt/slides/slide5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Disclosure ethics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client contract states AI-assisted drafting with human editing — honesty is now a selling point.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545 / 1010</a:t>
            </a:r>
          </a:p>
        </p:txBody>
      </p:sp>
    </p:spTree>
  </p:cSld>
  <p:clrMapOvr>
    <a:masterClrMapping/>
  </p:clrMapOvr>
</p:sld>
</file>

<file path=ppt/slides/slide5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40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One-hour engine demo: brief → 1200-word draft 'How to choose an interior designer in Khulna' → 25-min human edit (local prices, 3 photos, story) → sliced into 5 posts + welcome email → scheduled. Output: a week of content, ৳3,000/mo retainer value.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546 / 1010</a:t>
            </a:r>
          </a:p>
        </p:txBody>
      </p:sp>
    </p:spTree>
  </p:cSld>
  <p:clrMapOvr>
    <a:masterClrMapping/>
  </p:clrMapOvr>
</p:sld>
</file>

<file path=ppt/slides/slide5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Email Marketing Basics &amp; Tools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Strategy; Mailchimp, Klaviyo, Brevo.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547 / 1010</a:t>
            </a:r>
          </a:p>
        </p:txBody>
      </p:sp>
    </p:spTree>
  </p:cSld>
  <p:clrMapOvr>
    <a:masterClrMapping/>
  </p:clrMapOvr>
</p:sld>
</file>

<file path=ppt/slides/slide5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Email Marketing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Campaigns, templates, tracking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548 / 1010</a:t>
            </a:r>
          </a:p>
        </p:txBody>
      </p:sp>
    </p:spTree>
  </p:cSld>
  <p:clrMapOvr>
    <a:masterClrMapping/>
  </p:clrMapOvr>
</p:sld>
</file>

<file path=ppt/slides/slide5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Build Templates + Lists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HTML templates; subscriber/contact lists.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549 / 1010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Excel: Cells, Data, Formulas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Spreadsheet terminology &amp; environment.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Enter/edit data &amp; formulas (start with '=').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Move/copy, absolute &amp; relative refs ($A$1).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SUM, AVERAGE, COUNT, MIN, MAX, AutoSum.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55 / 1010</a:t>
            </a:r>
          </a:p>
        </p:txBody>
      </p:sp>
    </p:spTree>
  </p:cSld>
  <p:clrMapOvr>
    <a:masterClrMapping/>
  </p:clrMapOvr>
</p:sld>
</file>

<file path=ppt/slides/slide5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Content Writing with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SEO-friendly content (ChatGPT/Gemini) + Yoast/RankMath.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550 / 1010</a:t>
            </a:r>
          </a:p>
        </p:txBody>
      </p:sp>
    </p:spTree>
  </p:cSld>
  <p:clrMapOvr>
    <a:masterClrMapping/>
  </p:clrMapOvr>
</p:sld>
</file>

<file path=ppt/slides/slide5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F4F8FF"/>
                </a:solidFill>
                <a:latin typeface="Space Grotesk"/>
              </a:rPr>
              <a:t>Create/Optimize a Page + Schedule a Week of Content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Content calendar.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551 / 1010</a:t>
            </a:r>
          </a:p>
        </p:txBody>
      </p:sp>
    </p:spTree>
  </p:cSld>
  <p:clrMapOvr>
    <a:masterClrMapping/>
  </p:clrMapOvr>
</p:sld>
</file>

<file path=ppt/slides/slide5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40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Run the engine for YOUR service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pillar article (brief→draft→heavy edit), 5 sliced social posts using your templates, 3-email welcome sequence in Brevo — all scheduled/drafted, none raw-AI.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552 / 1010</a:t>
            </a:r>
          </a:p>
        </p:txBody>
      </p:sp>
    </p:spTree>
  </p:cSld>
  <p:clrMapOvr>
    <a:masterClrMapping/>
  </p:clrMapOvr>
</p:sld>
</file>

<file path=ppt/slides/slide5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40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content-engine/ folder (article final, 5 posts, 3 emails, calendar) + your prompt-brief template in SB-&lt;id&gt;-D40. Acceptance: article shows clear human editing (local details present), emails have plain-text option, nothing published unedited.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553 / 1010</a:t>
            </a:r>
          </a:p>
        </p:txBody>
      </p:sp>
    </p:spTree>
  </p:cSld>
  <p:clrMapOvr>
    <a:masterClrMapping/>
  </p:clrMapOvr>
</p:sld>
</file>

<file path=ppt/slides/slide5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40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publishing unedited AI text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generic content, factual errors, client embarrassment.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save your winning brief-prompts in 04-Business/templates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brief is the reusable asset.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554 / 1010</a:t>
            </a:r>
          </a:p>
        </p:txBody>
      </p:sp>
    </p:spTree>
  </p:cSld>
  <p:clrMapOvr>
    <a:masterClrMapping/>
  </p:clrMapOvr>
</p:sld>
</file>

<file path=ppt/slides/slide5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40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555 / 1010</a:t>
            </a:r>
          </a:p>
        </p:txBody>
      </p:sp>
    </p:spTree>
  </p:cSld>
  <p:clrMapOvr>
    <a:masterClrMapping/>
  </p:clrMapOvr>
</p:sld>
</file>

<file path=ppt/slides/slide5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40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40”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40  ·  556 / 1010</a:t>
            </a:r>
          </a:p>
        </p:txBody>
      </p:sp>
    </p:spTree>
  </p:cSld>
  <p:clrMapOvr>
    <a:masterClrMapping/>
  </p:clrMapOvr>
</p:sld>
</file>

<file path=ppt/slides/slide5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Premiere Pro workflow &amp; cutting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08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557 / 1010</a:t>
            </a:r>
          </a:p>
        </p:txBody>
      </p:sp>
    </p:spTree>
  </p:cSld>
  <p:clrMapOvr>
    <a:masterClrMapping/>
  </p:clrMapOvr>
</p:sld>
</file>

<file path=ppt/slides/slide5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41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Premiere Pro workflow &amp; cutting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558 / 1010</a:t>
            </a:r>
          </a:p>
        </p:txBody>
      </p:sp>
    </p:spTree>
  </p:cSld>
  <p:clrMapOvr>
    <a:masterClrMapping/>
  </p:clrMapOvr>
</p:sld>
</file>

<file path=ppt/slides/slide5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Premiere Pro = timeline editing. The workflow (ingest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organise → select → assemble → refine) matters more than any single trick; pros are fast because they are organised.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Editing is now a top-3 BD freelance skill (reels, YouTube, wedding, corporate) — reels editors earn ৳15,000–40,000/mo part-time.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559 / 1010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your own hours+earnings sheet with 10 sample rows, SUM/AVERAGE/SUMIF cells, currency formatting, and one IF that flags amounts under 1000.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56 / 1010</a:t>
            </a:r>
          </a:p>
        </p:txBody>
      </p:sp>
    </p:spTree>
  </p:cSld>
  <p:clrMapOvr>
    <a:masterClrMapping/>
  </p:clrMapOvr>
</p:sld>
</file>

<file path=ppt/slides/slide5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Project setup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folder per project (01-Footage, 02-Audio, 03-Graphics, 04-Exports); Premiere New Project INTO that folder; scratch disks = project folder.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Ingest: File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Import (or drag) footage; create bins mirroring the folders; check clip properties (resolution/fps) — sequence should match (1080p25 or 4K25 typical BD).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Selection pass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watch ALL footage once at 1.5×, mark In (I) / Out (O) on usable moments — this pass saves hours later.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560 / 1010</a:t>
            </a:r>
          </a:p>
        </p:txBody>
      </p:sp>
    </p:spTree>
  </p:cSld>
  <p:clrMapOvr>
    <a:masterClrMapping/>
  </p:clrMapOvr>
</p:sld>
</file>

<file path=ppt/slides/slide5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Assembly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drag selects to timeline in story order (hook first!) — rough cut = the story works with no polish.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Core tools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Selection (V), Ripple edit (B), Razor (C), Track Select (A). Keyboard-first editing: J-K-L (reverse/pause/forward, tap L for 2×), I/O, Q/W (ripple trim).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Cutting craft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cut on action (movement hides the seam), trim dead air from every clip start/end, keep hook under 3 seconds for social.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561 / 1010</a:t>
            </a:r>
          </a:p>
        </p:txBody>
      </p:sp>
    </p:spTree>
  </p:cSld>
  <p:clrMapOvr>
    <a:masterClrMapping/>
  </p:clrMapOvr>
</p:sld>
</file>

<file path=ppt/slides/slide5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Save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Ctrl+S every 10 min + File → Save As versioned copies (v1, v2) at milestones; auto-save on (10 min, 5 versions).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562 / 1010</a:t>
            </a:r>
          </a:p>
        </p:txBody>
      </p:sp>
    </p:spTree>
  </p:cSld>
  <p:clrMapOvr>
    <a:masterClrMapping/>
  </p:clrMapOvr>
</p:sld>
</file>

<file path=ppt/slides/slide5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41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60-second café promo: 14 min footage → selection pass 20 min (marked 22 clips) → assembly 15 min → rough cut plays as story: open (shot of door) → product (coffee pour) → people (laughs) → CTA (logo+address).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563 / 1010</a:t>
            </a:r>
          </a:p>
        </p:txBody>
      </p:sp>
    </p:spTree>
  </p:cSld>
  <p:clrMapOvr>
    <a:masterClrMapping/>
  </p:clrMapOvr>
</p:sld>
</file>

<file path=ppt/slides/slide5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Video Editing Industry &amp; Formats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Premiere workspace; project window; import; timeline.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564 / 1010</a:t>
            </a:r>
          </a:p>
        </p:txBody>
      </p:sp>
    </p:spTree>
  </p:cSld>
  <p:clrMapOvr>
    <a:masterClrMapping/>
  </p:clrMapOvr>
</p:sld>
</file>

<file path=ppt/slides/slide5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Week 8 — Video Editing + Capstone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2674620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26746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Premiere Pro, then launch</a:t>
            </a:r>
          </a:p>
        </p:txBody>
      </p:sp>
      <p:sp>
        <p:nvSpPr>
          <p:cNvPr id="9" name="Rectangle 8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565 / 1010</a:t>
            </a:r>
          </a:p>
        </p:txBody>
      </p:sp>
    </p:spTree>
  </p:cSld>
  <p:clrMapOvr>
    <a:masterClrMapping/>
  </p:clrMapOvr>
</p:sld>
</file>

<file path=ppt/slides/slide5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Premiere Pro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Edit a short clip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566 / 1010</a:t>
            </a:r>
          </a:p>
        </p:txBody>
      </p:sp>
    </p:spTree>
  </p:cSld>
  <p:clrMapOvr>
    <a:masterClrMapping/>
  </p:clrMapOvr>
</p:sld>
</file>

<file path=ppt/slides/slide5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Edit a 30–60 s Clip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Cut, trim, add title.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567 / 1010</a:t>
            </a:r>
          </a:p>
        </p:txBody>
      </p:sp>
    </p:spTree>
  </p:cSld>
  <p:clrMapOvr>
    <a:masterClrMapping/>
  </p:clrMapOvr>
</p:sld>
</file>

<file path=ppt/slides/slide5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41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Edit a 45–60 s promo from provided footage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full folder setup, selection pass with marks, assembly rough cut, minimum 15 cuts, hook under 3 s. Export rough only — polish is tomorrow.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568 / 1010</a:t>
            </a:r>
          </a:p>
        </p:txBody>
      </p:sp>
    </p:spTree>
  </p:cSld>
  <p:clrMapOvr>
    <a:masterClrMapping/>
  </p:clrMapOvr>
</p:sld>
</file>

<file path=ppt/slides/slide5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41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project folder ( organised bins) + rough-cut export MP4 in SB-&lt;id&gt;-D41. Acceptance: folder structure correct, timeline shows trimmed clips (no dead air &gt;0.5 s at clip heads), story clear without music.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569 / 1010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earnings-tracker.xlsx in SB-&lt;id&gt;-D04. Acceptance: headers frozen, ≥3 formula types working, SUMIF by client present, cells formatted.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57 / 1010</a:t>
            </a:r>
          </a:p>
        </p:txBody>
      </p:sp>
    </p:spTree>
  </p:cSld>
  <p:clrMapOvr>
    <a:masterClrMapping/>
  </p:clrMapOvr>
</p:sld>
</file>

<file path=ppt/slides/slide5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41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editing without the selection pass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endless timeline scrolling; the pros call it 'finding the edit twice'.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one project file forever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corruption loses everything. Versioned saves + auto-save.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one project file forever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corruption loses everything. Versioned saves + auto-save.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570 / 1010</a:t>
            </a:r>
          </a:p>
        </p:txBody>
      </p:sp>
    </p:spTree>
  </p:cSld>
  <p:clrMapOvr>
    <a:masterClrMapping/>
  </p:clrMapOvr>
</p:sld>
</file>

<file path=ppt/slides/slide5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41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571 / 1010</a:t>
            </a:r>
          </a:p>
        </p:txBody>
      </p:sp>
    </p:spTree>
  </p:cSld>
  <p:clrMapOvr>
    <a:masterClrMapping/>
  </p:clrMapOvr>
</p:sld>
</file>

<file path=ppt/slides/slide5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41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41”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41  ·  572 / 1010</a:t>
            </a:r>
          </a:p>
        </p:txBody>
      </p:sp>
    </p:spTree>
  </p:cSld>
  <p:clrMapOvr>
    <a:masterClrMapping/>
  </p:clrMapOvr>
</p:sld>
</file>

<file path=ppt/slides/slide5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42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Audio, transitions &amp; titles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09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573 / 1010</a:t>
            </a:r>
          </a:p>
        </p:txBody>
      </p:sp>
    </p:spTree>
  </p:cSld>
  <p:clrMapOvr>
    <a:masterClrMapping/>
  </p:clrMapOvr>
</p:sld>
</file>

<file path=ppt/slides/slide5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42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Audio, transitions &amp; titles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574 / 1010</a:t>
            </a:r>
          </a:p>
        </p:txBody>
      </p:sp>
    </p:spTree>
  </p:cSld>
  <p:clrMapOvr>
    <a:masterClrMapping/>
  </p:clrMapOvr>
</p:sld>
</file>

<file path=ppt/slides/slide5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Sound is 50% of video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viewers forgive soft images, never bad audio. Levels, cleanup and music choice are the three skills.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Transitions/titles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less is professional. Cuts carry the story; effects decorate the ends, not the middle.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575 / 1010</a:t>
            </a:r>
          </a:p>
        </p:txBody>
      </p:sp>
    </p:spTree>
  </p:cSld>
  <p:clrMapOvr>
    <a:masterClrMapping/>
  </p:clrMapOvr>
</p:sld>
</file>

<file path=ppt/slides/slide5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Levels: dialogue peaks −12 to −6 dB, music −24 to −18 dB under voice, master never above −3 dB. Watch the meters while playing the loudest section.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Cleanup: Essential Sound panel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tag Dialogue → reduce noise + reduce rumble, gentle; or apply DeNoise effect at 10–30% — over-cleaning sounds robotic.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Music: royalty-free sources (YouTube Audio Library, Pixabay, Free Music Archive) — match energy to cut rhythm; duck music under voice (Essential Sound → Auto Duck, or keyframe volume −8 dB during dialogue).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576 / 1010</a:t>
            </a:r>
          </a:p>
        </p:txBody>
      </p:sp>
    </p:spTree>
  </p:cSld>
  <p:clrMapOvr>
    <a:masterClrMapping/>
  </p:clrMapOvr>
</p:sld>
</file>

<file path=ppt/slides/slide5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J/L cuts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audio of next clip starts before its video (or previous lingers) — unlink (Alt-click) and slide; this single trick makes edits feel pro.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Transitions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Cross Dissolve for time passage, dip-to-black for chapter ends — that's 95% of legitimate use. Never star-wipes on client work.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Titles: Essential Graphics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text layer with your brand font/colour, lower-third name bar (name + role, 4 s), safe margins (titles inside 90% action-safe).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577 / 1010</a:t>
            </a:r>
          </a:p>
        </p:txBody>
      </p:sp>
    </p:spTree>
  </p:cSld>
  <p:clrMapOvr>
    <a:masterClrMapping/>
  </p:clrMapOvr>
</p:sld>
</file>

<file path=ppt/slides/slide5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Sound design lite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whoosh under transitions, subtle room tone under interviews (never dead silence), audio fades on every clip edge (default 2-frame constant power).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578 / 1010</a:t>
            </a:r>
          </a:p>
        </p:txBody>
      </p:sp>
    </p:spTree>
  </p:cSld>
  <p:clrMapOvr>
    <a:masterClrMapping/>
  </p:clrMapOvr>
</p:sld>
</file>

<file path=ppt/slides/slide5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42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Café promo polish: voiceover ducked music automatically (Essential Sound), 3 J-cuts between interviews, one lower-third per speaker in brand cyan, whoosh into the CTA card. Before/after viewing: same footage, 'professional' feel.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579 / 1010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typing numbers into formulas (=5*120) instead of cell refs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can't update. Always reference cells.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#REF!/#DIV/0! left visible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wrap with =IFERROR(formula,0).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#REF!/#DIV/0! left visible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wrap with =IFERROR(formula,0).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58 / 1010</a:t>
            </a:r>
          </a:p>
        </p:txBody>
      </p:sp>
    </p:spTree>
  </p:cSld>
  <p:clrMapOvr>
    <a:masterClrMapping/>
  </p:clrMapOvr>
</p:sld>
</file>

<file path=ppt/slides/slide5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Editing: Titles, Audio, Effects, Export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Polish &amp; deliver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580 / 1010</a:t>
            </a:r>
          </a:p>
        </p:txBody>
      </p:sp>
    </p:spTree>
  </p:cSld>
  <p:clrMapOvr>
    <a:masterClrMapping/>
  </p:clrMapOvr>
</p:sld>
</file>

<file path=ppt/slides/slide5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Titles &amp; Lower Thirds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Text overlays.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581 / 1010</a:t>
            </a:r>
          </a:p>
        </p:txBody>
      </p:sp>
    </p:spTree>
  </p:cSld>
  <p:clrMapOvr>
    <a:masterClrMapping/>
  </p:clrMapOvr>
</p:sld>
</file>

<file path=ppt/slides/slide5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Audio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Fades, transitions, levels, denoise.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582 / 1010</a:t>
            </a:r>
          </a:p>
        </p:txBody>
      </p:sp>
    </p:spTree>
  </p:cSld>
  <p:clrMapOvr>
    <a:masterClrMapping/>
  </p:clrMapOvr>
</p:sld>
</file>

<file path=ppt/slides/slide5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42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Polish yesterday's cut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full audio pass (levels, cleanup, music + ducking), 3 deliberate J/L cuts, ≤2 transitions, branded lower-thirds + end card. Export v2.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583 / 1010</a:t>
            </a:r>
          </a:p>
        </p:txBody>
      </p:sp>
    </p:spTree>
  </p:cSld>
  <p:clrMapOvr>
    <a:masterClrMapping/>
  </p:clrMapOvr>
</p:sld>
</file>

<file path=ppt/slides/slide5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42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polished export MP4 + audio-meters screenshot (peaks in range) in SB-&lt;id&gt;-D42. Acceptance: dialogue clearly audible over music at phone volume, no clip above −3 dB, titles inside safe area.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584 / 1010</a:t>
            </a:r>
          </a:p>
        </p:txBody>
      </p:sp>
    </p:spTree>
  </p:cSld>
  <p:clrMapOvr>
    <a:masterClrMapping/>
  </p:clrMapOvr>
</p:sld>
</file>

<file path=ppt/slides/slide5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42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music louder than voice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#1 amateur tell. Duck it.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transition on every cut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viewer notices the effect, forgets the story.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transition on every cut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viewer notices the effect, forgets the story.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585 / 1010</a:t>
            </a:r>
          </a:p>
        </p:txBody>
      </p:sp>
    </p:spTree>
  </p:cSld>
  <p:clrMapOvr>
    <a:masterClrMapping/>
  </p:clrMapOvr>
</p:sld>
</file>

<file path=ppt/slides/slide5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42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586 / 1010</a:t>
            </a:r>
          </a:p>
        </p:txBody>
      </p:sp>
    </p:spTree>
  </p:cSld>
  <p:clrMapOvr>
    <a:masterClrMapping/>
  </p:clrMapOvr>
</p:sld>
</file>

<file path=ppt/slides/slide5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42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42”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42  ·  587 / 1010</a:t>
            </a:r>
          </a:p>
        </p:txBody>
      </p:sp>
    </p:spTree>
  </p:cSld>
  <p:clrMapOvr>
    <a:masterClrMapping/>
  </p:clrMapOvr>
</p:sld>
</file>

<file path=ppt/slides/slide5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43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Chroma key &amp; compositing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10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588 / 1010</a:t>
            </a:r>
          </a:p>
        </p:txBody>
      </p:sp>
    </p:spTree>
  </p:cSld>
  <p:clrMapOvr>
    <a:masterClrMapping/>
  </p:clrMapOvr>
</p:sld>
</file>

<file path=ppt/slides/slide5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43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Chroma key &amp; compositing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589 / 1010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59 / 1010</a:t>
            </a:r>
          </a:p>
        </p:txBody>
      </p:sp>
    </p:spTree>
  </p:cSld>
  <p:clrMapOvr>
    <a:masterClrMapping/>
  </p:clrMapOvr>
</p:sld>
</file>

<file path=ppt/slides/slide5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Chroma key (green screen) = replacing a colour with another image.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Compositing = making the replacement believable: matching light, edges, shadows.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Same skills power the invisible VFX in every corporate/wedding video clients request.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590 / 1010</a:t>
            </a:r>
          </a:p>
        </p:txBody>
      </p:sp>
    </p:spTree>
  </p:cSld>
  <p:clrMapOvr>
    <a:masterClrMapping/>
  </p:clrMapOvr>
</p:sld>
</file>

<file path=ppt/slides/slide5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Shoot/setup rules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subject 1.5 m+ from the screen (no green spill), screen evenly lit (no shadows/wrinkles), subject avoids green clothing.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Ultra Key effect on the clip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eyedropper the green → tweak Matte Generation: Transparency, Highlight/Shadow, Choke until the matte is clean (Effect Controls → toggle 'Alpha' view: white=keep, black=removed).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Spill suppression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Ultra Key has built-in; green edge fringe → also try 'Reduce Interlace/Spill' or Hue-vs-Sat secondary.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591 / 1010</a:t>
            </a:r>
          </a:p>
        </p:txBody>
      </p:sp>
    </p:spTree>
  </p:cSld>
  <p:clrMapOvr>
    <a:masterClrMapping/>
  </p:clrMapOvr>
</p:sld>
</file>

<file path=ppt/slides/slide5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Background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place image/video on track below; scale/position subject; slight blur or grade on BG to fake depth-of-field.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Light match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subject was lit flat → add subtle Colour Wheels (match BG temperature) + a soft vignette; contact shadow: duplicate subject, squash, black 20%, blur 10, behind feet.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Edge polish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Garbage Matte (pen tool) to remove rigs/edges outside the key; feather 1–2 px.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592 / 1010</a:t>
            </a:r>
          </a:p>
        </p:txBody>
      </p:sp>
    </p:spTree>
  </p:cSld>
  <p:clrMapOvr>
    <a:masterClrMapping/>
  </p:clrMapOvr>
</p:sld>
</file>

<file path=ppt/slides/slide5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Masks &amp; tracking (bonus)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Opacity mask for reveal effects; simple mask tracking for face blur/privacy (Essential for news-style content).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593 / 1010</a:t>
            </a:r>
          </a:p>
        </p:txBody>
      </p:sp>
    </p:spTree>
  </p:cSld>
  <p:clrMapOvr>
    <a:masterClrMapping/>
  </p:clrMapOvr>
</p:sld>
</file>

<file path=ppt/slides/slide5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43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'Studio interview' from a bedroom: green cloth behind speaker, Ultra Key onto blurred office BG, temp matched warm, contact shadow added → client cannot tell it is not a studio; shoot cost ৳1,500 cloth.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594 / 1010</a:t>
            </a:r>
          </a:p>
        </p:txBody>
      </p:sp>
    </p:spTree>
  </p:cSld>
  <p:clrMapOvr>
    <a:masterClrMapping/>
  </p:clrMapOvr>
</p:sld>
</file>

<file path=ppt/slides/slide5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Effects &amp; Keyframes; Export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Animate, apply effects, export H.264.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595 / 1010</a:t>
            </a:r>
          </a:p>
        </p:txBody>
      </p:sp>
    </p:spTree>
  </p:cSld>
  <p:clrMapOvr>
    <a:masterClrMapping/>
  </p:clrMapOvr>
</p:sld>
</file>

<file path=ppt/slides/slide5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43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Key the provided green-screen clips onto 2 different backgrounds (studio + outdoor), full pipeline: key → spill → light match → contact shadow → garbage matte. Then one privacy-blur mask track.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596 / 1010</a:t>
            </a:r>
          </a:p>
        </p:txBody>
      </p:sp>
    </p:spTree>
  </p:cSld>
  <p:clrMapOvr>
    <a:masterClrMapping/>
  </p:clrMapOvr>
</p:sld>
</file>

<file path=ppt/slides/slide5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43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composite export MP4 + matte (Alpha view) screenshot in SB-&lt;id&gt;-D43. Acceptance: no green fringe at 100% zoom on hair/edges, subject light matches BG, shadow present.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597 / 1010</a:t>
            </a:r>
          </a:p>
        </p:txBody>
      </p:sp>
    </p:spTree>
  </p:cSld>
  <p:clrMapOvr>
    <a:masterClrMapping/>
  </p:clrMapOvr>
</p:sld>
</file>

<file path=ppt/slides/slide5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43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keying badly-shot footage and blaming the software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light the screen first, always.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forgetting spill on ears/hands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green ghosts. Check skin edges at 200%.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forgetting spill on ears/hands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green ghosts. Check skin edges at 200%.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598 / 1010</a:t>
            </a:r>
          </a:p>
        </p:txBody>
      </p:sp>
    </p:spTree>
  </p:cSld>
  <p:clrMapOvr>
    <a:masterClrMapping/>
  </p:clrMapOvr>
</p:sld>
</file>

<file path=ppt/slides/slide5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43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599 / 1010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1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Trainer demo machine: Intel i5, 8 GB RAM, 256 GB SSD, Windows 11. Task Manager shows disk at 100% on an HDD machine → swapping to SSD is the first upgrade we recommend any client (cost ≈ ৳2,500, speed gain 5–10×).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6 / 1010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  ·  60 / 1010</a:t>
            </a:r>
          </a:p>
        </p:txBody>
      </p:sp>
    </p:spTree>
  </p:cSld>
  <p:clrMapOvr>
    <a:masterClrMapping/>
  </p:clrMapOvr>
</p:sld>
</file>

<file path=ppt/slides/slide6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43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43”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43  ·  600 / 1010</a:t>
            </a:r>
          </a:p>
        </p:txBody>
      </p:sp>
    </p:spTree>
  </p:cSld>
  <p:clrMapOvr>
    <a:masterClrMapping/>
  </p:clrMapOvr>
</p:sld>
</file>

<file path=ppt/slides/slide6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44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Export settings &amp; platform formats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11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601 / 1010</a:t>
            </a:r>
          </a:p>
        </p:txBody>
      </p:sp>
    </p:spTree>
  </p:cSld>
  <p:clrMapOvr>
    <a:masterClrMapping/>
  </p:clrMapOvr>
</p:sld>
</file>

<file path=ppt/slides/slide6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44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Export settings &amp; platform formats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602 / 1010</a:t>
            </a:r>
          </a:p>
        </p:txBody>
      </p:sp>
    </p:spTree>
  </p:cSld>
  <p:clrMapOvr>
    <a:masterClrMapping/>
  </p:clrMapOvr>
</p:sld>
</file>

<file path=ppt/slides/slide6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Export settings decide whether your video looks great or mushy on the client's platform. One rule: match the platform's native spec.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H.264 (MP4) is the universal delivery format; bitrate is quality-per-second; resolution/fps must match the timeline.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603 / 1010</a:t>
            </a:r>
          </a:p>
        </p:txBody>
      </p:sp>
    </p:spTree>
  </p:cSld>
  <p:clrMapOvr>
    <a:masterClrMapping/>
  </p:clrMapOvr>
</p:sld>
</file>

<file path=ppt/slides/slide6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YouTube: H.264 MP4, 1080p (or 4K) at timeline fps, VBR 2-pass, target 16 Mbps (1080p) / 45 Mbps (4K); audio AAC 320 kbps 48 kHz.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Facebook/Instagram feed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1080×1080 or 1080×1350, 8–12 Mbps; Reels/Stories: 1080×1920, 30 fps (not 25!), 10 Mbps, captions burned-in (sound-off viewing).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WhatsApp/client preview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720p, 4–6 Mbps, under 64 MB — fast to send, good enough to approve.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604 / 1010</a:t>
            </a:r>
          </a:p>
        </p:txBody>
      </p:sp>
    </p:spTree>
  </p:cSld>
  <p:clrMapOvr>
    <a:masterClrMapping/>
  </p:clrMapOvr>
</p:sld>
</file>

<file path=ppt/slides/slide6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 Premiere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Ctrl+M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Format H.264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preset 'Match Source – High bitrate'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adjust per platform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tick 'Use Maximum Render Quality'.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Multiple deliverables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Adobe Media Encoder queue — add all platform versions, render overnight/while you work.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Thumbnail + poster frame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export a still (camera icon) at the strongest frame, design the thumb in Photoshop (1280×720, big face/text, 3-word max).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605 / 1010</a:t>
            </a:r>
          </a:p>
        </p:txBody>
      </p:sp>
    </p:spTree>
  </p:cSld>
  <p:clrMapOvr>
    <a:masterClrMapping/>
  </p:clrMapOvr>
</p:sld>
</file>

<file path=ppt/slides/slide6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Archive: project file + exports + music licence PDFs in the project folder; zip to Drive; deliver via Drive link (never email 500 MB).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606 / 1010</a:t>
            </a:r>
          </a:p>
        </p:txBody>
      </p:sp>
    </p:spTree>
  </p:cSld>
  <p:clrMapOvr>
    <a:masterClrMapping/>
  </p:clrMapOvr>
</p:sld>
</file>

<file path=ppt/slides/slide6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44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One promo, four exports: YouTube 1080p 16 Mbps (86 MB), IG reel 1080×1920@30 with captions (14 MB), FB square (11 MB), WhatsApp 720p preview (9 MB) — Media Encoder queued all four in 6 minutes.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607 / 1010</a:t>
            </a:r>
          </a:p>
        </p:txBody>
      </p:sp>
    </p:spTree>
  </p:cSld>
  <p:clrMapOvr>
    <a:masterClrMapping/>
  </p:clrMapOvr>
</p:sld>
</file>

<file path=ppt/slides/slide6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44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Take your Day-42/43 edit and produce the full delivery pack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YouTube master, vertical reels version (reframed + captioned), square cut, WhatsApp preview, thumbnail still. All via Media Encoder queue.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608 / 1010</a:t>
            </a:r>
          </a:p>
        </p:txBody>
      </p:sp>
    </p:spTree>
  </p:cSld>
  <p:clrMapOvr>
    <a:masterClrMapping/>
  </p:clrMapOvr>
</p:sld>
</file>

<file path=ppt/slides/slide6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44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delivery-pack/ (4 exports + thumbnail.jpg + licences folder) in SB-&lt;id&gt;-D44. Acceptance: each file matches its platform spec (probe with right-click → properties), vertical version has burned captions, Drive-shareable zip under 200 MB.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609 / 1010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Excel pricing sheet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17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61 / 1010</a:t>
            </a:r>
          </a:p>
        </p:txBody>
      </p:sp>
    </p:spTree>
  </p:cSld>
  <p:clrMapOvr>
    <a:masterClrMapping/>
  </p:clrMapOvr>
</p:sld>
</file>

<file path=ppt/slides/slide6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44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exporting 25 fps to Reels (wants 30)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platform re-encodes badly. Convert properly (interpret/adjust timeline).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max-bitrate everything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2 GB files clients can't open. Spec per platform, not per ego.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max-bitrate everything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2 GB files clients can't open. Spec per platform, not per ego.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610 / 1010</a:t>
            </a:r>
          </a:p>
        </p:txBody>
      </p:sp>
    </p:spTree>
  </p:cSld>
  <p:clrMapOvr>
    <a:masterClrMapping/>
  </p:clrMapOvr>
</p:sld>
</file>

<file path=ppt/slides/slide6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44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611 / 1010</a:t>
            </a:r>
          </a:p>
        </p:txBody>
      </p:sp>
    </p:spTree>
  </p:cSld>
  <p:clrMapOvr>
    <a:masterClrMapping/>
  </p:clrMapOvr>
</p:sld>
</file>

<file path=ppt/slides/slide6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44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44”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44  ·  612 / 1010</a:t>
            </a:r>
          </a:p>
        </p:txBody>
      </p:sp>
    </p:spTree>
  </p:cSld>
  <p:clrMapOvr>
    <a:masterClrMapping/>
  </p:clrMapOvr>
</p:sld>
</file>

<file path=ppt/slides/slide6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45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Promo project review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12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613 / 1010</a:t>
            </a:r>
          </a:p>
        </p:txBody>
      </p:sp>
    </p:spTree>
  </p:cSld>
  <p:clrMapOvr>
    <a:masterClrMapping/>
  </p:clrMapOvr>
</p:sld>
</file>

<file path=ppt/slides/slide6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45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Promo project review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614 / 1010</a:t>
            </a:r>
          </a:p>
        </p:txBody>
      </p:sp>
    </p:spTree>
  </p:cSld>
  <p:clrMapOvr>
    <a:masterClrMapping/>
  </p:clrMapOvr>
</p:sld>
</file>

<file path=ppt/slides/slide6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Review culture = how professionals level 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present, receive structured critique, revise with intent. Today the class is the client panel.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Critique format protects everyone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describe → question → suggest. 'What is this trying to say?' beats 'this is bad'.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615 / 1010</a:t>
            </a:r>
          </a:p>
        </p:txBody>
      </p:sp>
    </p:spTree>
  </p:cSld>
  <p:clrMapOvr>
    <a:masterClrMapping/>
  </p:clrMapOvr>
</p:sld>
</file>

<file path=ppt/slides/slide6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Screening setup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each promo ≤60 s, presented with a 30-second brief (client, goal, audience) before playback — context frames critique.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First viewing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panel watches silently, notes timestamps (what worked, what confused).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Structured feedback round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describe (at 0:12 the audio drops)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question (was the slow middle intentional?)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suggest (a J-cut there would tighten).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616 / 1010</a:t>
            </a:r>
          </a:p>
        </p:txBody>
      </p:sp>
    </p:spTree>
  </p:cSld>
  <p:clrMapOvr>
    <a:masterClrMapping/>
  </p:clrMapOvr>
</p:sld>
</file>

<file path=ppt/slides/slide6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Editor responds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accepts/declines with reasoning — defending a choice with intent is professional; 'I didn't notice' is a fix.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Revision sprint (60–90 min)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top-3 issues only, re-export affected sections.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Grading panel rubric (4-pt each)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story clarity, technical quality (audio levels/keying), craft (cuts/transitions), delivery specs, brief alignment.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617 / 1010</a:t>
            </a:r>
          </a:p>
        </p:txBody>
      </p:sp>
    </p:spTree>
  </p:cSld>
  <p:clrMapOvr>
    <a:masterClrMapping/>
  </p:clrMapOvr>
</p:sld>
</file>

<file path=ppt/slides/slide6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Retrospective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each editor writes 3 lines — one skill gained, one habit to keep, one thing to learn next. Week 9 quiz today.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618 / 1010</a:t>
            </a:r>
          </a:p>
        </p:txBody>
      </p:sp>
    </p:spTree>
  </p:cSld>
  <p:clrMapOvr>
    <a:masterClrMapping/>
  </p:clrMapOvr>
</p:sld>
</file>

<file path=ppt/slides/slide6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45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Sample note that levels people up: 'Hook is strong (0–2 s). At 0:23–0:31 the product shot lingers 8 s with no new info — cut to 4 s or add the price card. Music ducks perfectly under VO.' Specific, timestamped, actionable.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619 / 1010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Excel pricing sheet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62 / 1010</a:t>
            </a:r>
          </a:p>
        </p:txBody>
      </p:sp>
    </p:spTree>
  </p:cSld>
  <p:clrMapOvr>
    <a:masterClrMapping/>
  </p:clrMapOvr>
</p:sld>
</file>

<file path=ppt/slides/slide6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Marketplace Friday 6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Package social media management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620 / 1010</a:t>
            </a:r>
          </a:p>
        </p:txBody>
      </p:sp>
    </p:spTree>
  </p:cSld>
  <p:clrMapOvr>
    <a:masterClrMapping/>
  </p:clrMapOvr>
</p:sld>
</file>

<file path=ppt/slides/slide6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Complete a 60–90 s Promo + Facebook Cover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Social-ready exports.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621 / 1010</a:t>
            </a:r>
          </a:p>
        </p:txBody>
      </p:sp>
    </p:spTree>
  </p:cSld>
  <p:clrMapOvr>
    <a:masterClrMapping/>
  </p:clrMapOvr>
</p:sld>
</file>

<file path=ppt/slides/slide6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45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Full review cycle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present your promo with brief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take structured notes on 4 classmates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revise YOUR top-3 issues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re-submit. Everyone both presents and panels.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622 / 1010</a:t>
            </a:r>
          </a:p>
        </p:txBody>
      </p:sp>
    </p:spTree>
  </p:cSld>
  <p:clrMapOvr>
    <a:masterClrMapping/>
  </p:clrMapOvr>
</p:sld>
</file>

<file path=ppt/slides/slide6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45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final-revision MP4 + your written critique of 2 peers + your 3-line retro in SB-&lt;id&gt;-D45. Acceptance: revision addresses the panel's top-3; critiques use describe→question→suggest with timestamps.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623 / 1010</a:t>
            </a:r>
          </a:p>
        </p:txBody>
      </p:sp>
    </p:spTree>
  </p:cSld>
  <p:clrMapOvr>
    <a:masterClrMapping/>
  </p:clrMapOvr>
</p:sld>
</file>

<file path=ppt/slides/slide6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45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taking critique personally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notes attack the edit, not you. The best editors collect notes like trophies.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watch your own video muted first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if the story fails muted, no sound design will save it.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624 / 1010</a:t>
            </a:r>
          </a:p>
        </p:txBody>
      </p:sp>
    </p:spTree>
  </p:cSld>
  <p:clrMapOvr>
    <a:masterClrMapping/>
  </p:clrMapOvr>
</p:sld>
</file>

<file path=ppt/slides/slide6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45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625 / 1010</a:t>
            </a:r>
          </a:p>
        </p:txBody>
      </p:sp>
    </p:spTree>
  </p:cSld>
  <p:clrMapOvr>
    <a:masterClrMapping/>
  </p:clrMapOvr>
</p:sld>
</file>

<file path=ppt/slides/slide6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45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45”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45  ·  626 / 1010</a:t>
            </a:r>
          </a:p>
        </p:txBody>
      </p:sp>
    </p:spTree>
  </p:cSld>
  <p:clrMapOvr>
    <a:masterClrMapping/>
  </p:clrMapOvr>
</p:sld>
</file>

<file path=ppt/slides/slide6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Niche, offer &amp; ideal client definition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15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627 / 1010</a:t>
            </a:r>
          </a:p>
        </p:txBody>
      </p:sp>
    </p:spTree>
  </p:cSld>
  <p:clrMapOvr>
    <a:masterClrMapping/>
  </p:clrMapOvr>
</p:sld>
</file>

<file path=ppt/slides/slide6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46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Niche, offer &amp; ideal client definition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628 / 1010</a:t>
            </a:r>
          </a:p>
        </p:txBody>
      </p:sp>
    </p:spTree>
  </p:cSld>
  <p:clrMapOvr>
    <a:masterClrMapping/>
  </p:clrMapOvr>
</p:sld>
</file>

<file path=ppt/slides/slide6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Client hunting starts with POSITIONING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one niche + one offer + one ideal client. Specialists earn 2–5× generalists because they are easier to find, refer and trust.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Offer formula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 help [WHO] achieve [RESULT] through [SERVICE] — with proof and a number if possible.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629 / 1010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 pricing sheet answers 'how much?' instantly and professionally.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It is cost + margin, wrapped in scenarios.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Three scenarios (Basic/Standard/Premium) anchor the client in the middle — classic, proven pricing psychology.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63 / 1010</a:t>
            </a:r>
          </a:p>
        </p:txBody>
      </p:sp>
    </p:spTree>
  </p:cSld>
  <p:clrMapOvr>
    <a:masterClrMapping/>
  </p:clrMapOvr>
</p:sld>
</file>

<file path=ppt/slides/slide6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Skill audit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list what you can deliver THIS month (from weeks 1–9): design, WP builds, ads, video, SEO — circle your strongest TWO.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Niche shortlist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pick 3 industries you understand or can access (restaurants, real estate, e-commerce, clinics, ed-tech) — check they have money (running ads already = good sign).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Spy demand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search Facebook for '[niche] + Dhaka' groups/pages — see what they post, what they complain about, what competitors offer.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630 / 1010</a:t>
            </a:r>
          </a:p>
        </p:txBody>
      </p:sp>
    </p:spTree>
  </p:cSld>
  <p:clrMapOvr>
    <a:masterClrMapping/>
  </p:clrMapOvr>
</p:sld>
</file>

<file path=ppt/slides/slide6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Write the offer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'I help [niche] get [result] with [service] in [timeframe]' — e.g. 'I help Dhaka restaurants fill tables with reels + Meta ads, 30-day setup'.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ICP sheet (ideal client profile)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business size, owner age/platform habits, budget range (৳10–30k/mo), red flags (no budget, 'exposure' payments).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Proof inventory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list everything you can show (course projects count early!) — Day 47 turns them into case studies.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631 / 1010</a:t>
            </a:r>
          </a:p>
        </p:txBody>
      </p:sp>
    </p:spTree>
  </p:cSld>
  <p:clrMapOvr>
    <a:masterClrMapping/>
  </p:clrMapOvr>
</p:sld>
</file>

<file path=ppt/slides/slide6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Test the words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say your offer to 3 people outside class; if they can't repeat it back, simplify.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632 / 1010</a:t>
            </a:r>
          </a:p>
        </p:txBody>
      </p:sp>
    </p:spTree>
  </p:cSld>
  <p:clrMapOvr>
    <a:masterClrMapping/>
  </p:clrMapOvr>
</p:sld>
</file>

<file path=ppt/slides/slide6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46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Positioning pivot: 'I do graphic design and web and video' (invisible) → 'I make food brands look delicious — menus, reels and ads for restaurants' (referrable). Same skills, 10× clarity.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633 / 1010</a:t>
            </a:r>
          </a:p>
        </p:txBody>
      </p:sp>
    </p:spTree>
  </p:cSld>
  <p:clrMapOvr>
    <a:masterClrMapping/>
  </p:clrMapOvr>
</p:sld>
</file>

<file path=ppt/slides/slide6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Is Freelancing? How the Marketplace Works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Freelancer = independent professional selling a service per project.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Marketplace = a platform that matches clients &amp; freelancers.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You create a gig (service); clients search, compare, buy.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2026: niche skills, strong portfolio, fast response win.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634 / 1010</a:t>
            </a:r>
          </a:p>
        </p:txBody>
      </p:sp>
    </p:spTree>
  </p:cSld>
  <p:clrMapOvr>
    <a:masterClrMapping/>
  </p:clrMapOvr>
</p:sld>
</file>

<file path=ppt/slides/slide6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Niche Selection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What is a niche; why it matters; how to choose.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635 / 1010</a:t>
            </a:r>
          </a:p>
        </p:txBody>
      </p:sp>
    </p:spTree>
  </p:cSld>
  <p:clrMapOvr>
    <a:masterClrMapping/>
  </p:clrMapOvr>
</p:sld>
</file>

<file path=ppt/slides/slide6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Choose Your Niche + Define Client Avatar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Passion × skill × market demand.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636 / 1010</a:t>
            </a:r>
          </a:p>
        </p:txBody>
      </p:sp>
    </p:spTree>
  </p:cSld>
  <p:clrMapOvr>
    <a:masterClrMapping/>
  </p:clrMapOvr>
</p:sld>
</file>

<file path=ppt/slides/slide6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46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Complete your positioning worksheet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2 skills, 3 niches researched (with 5 competitor observations each), one written offer sentence, ICP sheet, proof inventory list. Test the offer on 2 classmates + rewrite.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637 / 1010</a:t>
            </a:r>
          </a:p>
        </p:txBody>
      </p:sp>
    </p:spTree>
  </p:cSld>
  <p:clrMapOvr>
    <a:masterClrMapping/>
  </p:clrMapOvr>
</p:sld>
</file>

<file path=ppt/slides/slide6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46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positioning-worksheet.pdf (offer sentence, ICP, niche research notes, proof list) in SB-&lt;id&gt;-D46. Acceptance: offer passes the repeat-back test with 2 people; ICP includes budget range + red flags.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638 / 1010</a:t>
            </a:r>
          </a:p>
        </p:txBody>
      </p:sp>
    </p:spTree>
  </p:cSld>
  <p:clrMapOvr>
    <a:masterClrMapping/>
  </p:clrMapOvr>
</p:sld>
</file>

<file path=ppt/slides/slide6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46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'I'll take any client'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no referrals, no ranking in anyone's mind. Niche first, expand later.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offer with jargon ('full-stack visual solutions')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plain words sell: what, who, result.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offer with jargon ('full-stack visual solutions')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plain words sell: what, who, result.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639 / 1010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Compute your floor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monthly costs (internet, power, software, transport) ÷ realistic billable hours (≈100/mo for beginners) = minimum hourly rate.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Build columns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Task, Est. hours, Hourly rate, Cost, Subtotal, Margin %, Price.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Margin formula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=(Price-Cost)/Price — aim 40–60% on services.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64 / 1010</a:t>
            </a:r>
          </a:p>
        </p:txBody>
      </p:sp>
    </p:spTree>
  </p:cSld>
  <p:clrMapOvr>
    <a:masterClrMapping/>
  </p:clrMapOvr>
</p:sld>
</file>

<file path=ppt/slides/slide6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46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640 / 1010</a:t>
            </a:r>
          </a:p>
        </p:txBody>
      </p:sp>
    </p:spTree>
  </p:cSld>
  <p:clrMapOvr>
    <a:masterClrMapping/>
  </p:clrMapOvr>
</p:sld>
</file>

<file path=ppt/slides/slide6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46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46”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46  ·  641 / 1010</a:t>
            </a:r>
          </a:p>
        </p:txBody>
      </p:sp>
    </p:spTree>
  </p:cSld>
  <p:clrMapOvr>
    <a:masterClrMapping/>
  </p:clrMapOvr>
</p:sld>
</file>

<file path=ppt/slides/slide6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47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Portfolio &amp; case-study packaging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16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642 / 1010</a:t>
            </a:r>
          </a:p>
        </p:txBody>
      </p:sp>
    </p:spTree>
  </p:cSld>
  <p:clrMapOvr>
    <a:masterClrMapping/>
  </p:clrMapOvr>
</p:sld>
</file>

<file path=ppt/slides/slide6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47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Portfolio &amp; case-study packaging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643 / 1010</a:t>
            </a:r>
          </a:p>
        </p:txBody>
      </p:sp>
    </p:spTree>
  </p:cSld>
  <p:clrMapOvr>
    <a:masterClrMapping/>
  </p:clrMapOvr>
</p:sld>
</file>

<file path=ppt/slides/slide6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Case studies convert browsers into buyers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context → challenge → what you did → measurable result. Two strong case studies outsell a 30-image gallery.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No clients yet? Course projects, redesigns of real local businesses (with permission), and spec work all count — labelled honestly.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644 / 1010</a:t>
            </a:r>
          </a:p>
        </p:txBody>
      </p:sp>
    </p:spTree>
  </p:cSld>
  <p:clrMapOvr>
    <a:masterClrMapping/>
  </p:clrMapOvr>
</p:sld>
</file>

<file path=ppt/slides/slide6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Choose 2–3 projects where you can tell a story with numbers (even small: 'load time 8 s → 1.9 s', '3 concepts, approved in 1 round', '12 posts → 4,000 reach').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STAR structure per case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Situation (client type + goal)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Task (constraints, deadline, budget feel)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Action (your process, tools, decisions)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Result (numbers + quote if possible).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Evidence visuals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before/after pairs, process shots (thumbnails, timeline, analytics graphs), final mockups in context (sign, phone, shop).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645 / 1010</a:t>
            </a:r>
          </a:p>
        </p:txBody>
      </p:sp>
    </p:spTree>
  </p:cSld>
  <p:clrMapOvr>
    <a:masterClrMapping/>
  </p:clrMapOvr>
</p:sld>
</file>

<file path=ppt/slides/slide6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Layout per case (1–2 pages)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headline with result ('Café reels: 40 → 3,800 views/week'), 3–4 visuals, 120–180 words STAR, tools line.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Honest framing for spec/redesign 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'Unsolicited redesign concept for a Khulna bakery — used with permission' (ask the business! many say yes and some become clients).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Package: portfolio PDF v2 (Day 25 structure, now with case studies) + Behance projects + a 1-page teaser version for proposals.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646 / 1010</a:t>
            </a:r>
          </a:p>
        </p:txBody>
      </p:sp>
    </p:spTree>
  </p:cSld>
  <p:clrMapOvr>
    <a:masterClrMapping/>
  </p:clrMapOvr>
</p:sld>
</file>

<file path=ppt/slides/slide6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Rehearse the 60-second verbal case study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 call and conversation will ask 'show me something you did'.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647 / 1010</a:t>
            </a:r>
          </a:p>
        </p:txBody>
      </p:sp>
    </p:spTree>
  </p:cSld>
  <p:clrMapOvr>
    <a:masterClrMapping/>
  </p:clrMapOvr>
</p:sld>
</file>

<file path=ppt/slides/slide6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47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Teaser case (proposal version): 'Restaurant reels package — Problem: empty weekday tables. Action: 8 reels/month + ৳400/day ads. Result: weekday covers +35% in 6 weeks. Your table could be next.'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648 / 1010</a:t>
            </a:r>
          </a:p>
        </p:txBody>
      </p:sp>
    </p:spTree>
  </p:cSld>
  <p:clrMapOvr>
    <a:masterClrMapping/>
  </p:clrMapOvr>
</p:sld>
</file>

<file path=ppt/slides/slide6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Package a Logo Kit + Case Study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Create portfolio piece; post to LinkedIn.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649 / 1010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Scenario table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Basic (scope-limited), Standard (full), Premium (rush + extras) — price Standard at 1.6× Basic, Premium at 2.5×.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Data validation dropdowns (Data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Data Validation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List) for task types so the sheet can't break.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Protect the sheet (Review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Protect Sheet) leaving only input cells editable; export PDF for clients.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65 / 1010</a:t>
            </a:r>
          </a:p>
        </p:txBody>
      </p:sp>
    </p:spTree>
  </p:cSld>
  <p:clrMapOvr>
    <a:masterClrMapping/>
  </p:clrMapOvr>
</p:sld>
</file>

<file path=ppt/slides/slide6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Marketplace Friday 3 + Portfolio Case Study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Presentation is your sales pitch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650 / 1010</a:t>
            </a:r>
          </a:p>
        </p:txBody>
      </p:sp>
    </p:spTree>
  </p:cSld>
  <p:clrMapOvr>
    <a:masterClrMapping/>
  </p:clrMapOvr>
</p:sld>
</file>

<file path=ppt/slides/slide6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How to Present Your Work to Clients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Case study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 b="1">
                <a:solidFill>
                  <a:srgbClr val="F4F8FF"/>
                </a:solidFill>
                <a:latin typeface="Inter"/>
              </a:rPr>
              <a:t>problem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approach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deliverable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result.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651 / 1010</a:t>
            </a:r>
          </a:p>
        </p:txBody>
      </p:sp>
    </p:spTree>
  </p:cSld>
  <p:clrMapOvr>
    <a:masterClrMapping/>
  </p:clrMapOvr>
</p:sld>
</file>

<file path=ppt/slides/slide6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47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Write your 2 best case studies (full STAR + visuals), update the portfolio PDF, publish to Behance, and rehearse the 60-second verbal version with a partner 3×.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652 / 1010</a:t>
            </a:r>
          </a:p>
        </p:txBody>
      </p:sp>
    </p:spTree>
  </p:cSld>
  <p:clrMapOvr>
    <a:masterClrMapping/>
  </p:clrMapOvr>
</p:sld>
</file>

<file path=ppt/slides/slide6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47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case-studies.pdf (2 cases) + updated portfolio + teaser one-pager in SB-&lt;id&gt;-D47. Acceptance: every case has numbers in the result, before/after or process visuals present, ≤2 pages each.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653 / 1010</a:t>
            </a:r>
          </a:p>
        </p:txBody>
      </p:sp>
    </p:spTree>
  </p:cSld>
  <p:clrMapOvr>
    <a:masterClrMapping/>
  </p:clrMapOvr>
</p:sld>
</file>

<file path=ppt/slides/slide6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47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showing only final beauty shots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no story, no proof of thinking. Process sells.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exaggerating results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one caught lie ends referrals forever. Small honest numbers beat big fake ones.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exaggerating results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one caught lie ends referrals forever. Small honest numbers beat big fake ones.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654 / 1010</a:t>
            </a:r>
          </a:p>
        </p:txBody>
      </p:sp>
    </p:spTree>
  </p:cSld>
  <p:clrMapOvr>
    <a:masterClrMapping/>
  </p:clrMapOvr>
</p:sld>
</file>

<file path=ppt/slides/slide6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47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655 / 1010</a:t>
            </a:r>
          </a:p>
        </p:txBody>
      </p:sp>
    </p:spTree>
  </p:cSld>
  <p:clrMapOvr>
    <a:masterClrMapping/>
  </p:clrMapOvr>
</p:sld>
</file>

<file path=ppt/slides/slide6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47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47”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47  ·  656 / 1010</a:t>
            </a:r>
          </a:p>
        </p:txBody>
      </p:sp>
    </p:spTree>
  </p:cSld>
  <p:clrMapOvr>
    <a:masterClrMapping/>
  </p:clrMapOvr>
</p:sld>
</file>

<file path=ppt/slides/slide6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48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Marketplace profiles: Fiverr &amp; Upwork setup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17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657 / 1010</a:t>
            </a:r>
          </a:p>
        </p:txBody>
      </p:sp>
    </p:spTree>
  </p:cSld>
  <p:clrMapOvr>
    <a:masterClrMapping/>
  </p:clrMapOvr>
</p:sld>
</file>

<file path=ppt/slides/slide6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48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Marketplace profiles: Fiverr &amp; Upwork setup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658 / 1010</a:t>
            </a:r>
          </a:p>
        </p:txBody>
      </p:sp>
    </p:spTree>
  </p:cSld>
  <p:clrMapOvr>
    <a:masterClrMapping/>
  </p:clrMapOvr>
</p:sld>
</file>

<file path=ppt/slides/slide6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Fiverr + Upwork = the two biggest free-to-join marketplaces; they reward complete, specific, fast-responding profiles. Setup quality decides your first 90 days.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Fiverr: gigs (productised offers)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buyer comes to you. Upwork: proposals — you go to buyers. Run both, they feed each other.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659 / 1010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Logo design: 6 h × $10 = $60 cost floor → Basic $79 (1 revision), Standard $129 (3 revisions + social kit), Premium $249 (rush 48 h + full brand kit). Client picks Standard 70% of the time.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66 / 1010</a:t>
            </a:r>
          </a:p>
        </p:txBody>
      </p:sp>
    </p:spTree>
  </p:cSld>
  <p:clrMapOvr>
    <a:masterClrMapping/>
  </p:clrMapOvr>
</p:sld>
</file>

<file path=ppt/slides/slide6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Fiverr account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real name/photo (face builds trust), professional username, description = your Day-46 offer + proof line, skills tags (all relevant), languages (English, Bengali).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First gig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title 'I will [specific service] for [niche]' (buyer-searchable words); category correct; 3 packages Basic/Standard/Premium (Day-5 scenarios: limits + delivery days differ).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Gig media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3 images (result mockup, process, package table) + 60-second video (you talking, offer + proof) — video gigs convert ~40% better.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660 / 1010</a:t>
            </a:r>
          </a:p>
        </p:txBody>
      </p:sp>
    </p:spTree>
  </p:cSld>
  <p:clrMapOvr>
    <a:masterClrMapping/>
  </p:clrMapOvr>
</p:sld>
</file>

<file path=ppt/slides/slide6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Gig description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hook (their problem) → what's included (bulleted) → why me (proof) → what I need from you → CTA 'order now or message me first'. 8 FAQs covering price/scope/revisions.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Upwork profile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headline = offer sentence, overview first 2 lines = hook (they show in search), hourly rate realistic (start $10–15, raise after 5 reviews), portfolio items = case studies, employment/education filled (100% strength).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Settings both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response notifications on phone, availability badge (Fiverr), Upwork profile visibility public.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661 / 1010</a:t>
            </a:r>
          </a:p>
        </p:txBody>
      </p:sp>
    </p:spTree>
  </p:cSld>
  <p:clrMapOvr>
    <a:masterClrMapping/>
  </p:clrMapOvr>
</p:sld>
</file>

<file path=ppt/slides/slide6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First-48h ritual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Fiverr — share gig link in 2 relevant FB groups + LinkedIn; Upwork — 2 tailored proposals (Day 62 drills this hard).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662 / 1010</a:t>
            </a:r>
          </a:p>
        </p:txBody>
      </p:sp>
    </p:spTree>
  </p:cSld>
  <p:clrMapOvr>
    <a:masterClrMapping/>
  </p:clrMapOvr>
</p:sld>
</file>

<file path=ppt/slides/slide6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48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Gig that ranked: 'I will design a restaurant menu that sells' — niche title, 3 packages (৳ single page / full menu / menu + social kit), video with food shots, FAQ 'Do you print too?' → first order day 9, 4.9★ after 12 orders.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663 / 1010</a:t>
            </a:r>
          </a:p>
        </p:txBody>
      </p:sp>
    </p:spTree>
  </p:cSld>
  <p:clrMapOvr>
    <a:masterClrMapping/>
  </p:clrMapOvr>
</p:sld>
</file>

<file path=ppt/slides/slide6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List a Data-Entry / Lead-Gen / Excel Gig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Data entry, list building, lead gen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submit a proposal.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664 / 1010</a:t>
            </a:r>
          </a:p>
        </p:txBody>
      </p:sp>
    </p:spTree>
  </p:cSld>
  <p:clrMapOvr>
    <a:masterClrMapping/>
  </p:clrMapOvr>
</p:sld>
</file>

<file path=ppt/slides/slide6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48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18872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18872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Create account (email + password, save securely).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621024"/>
            <a:ext cx="11183112" cy="118872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02920" y="3621024"/>
            <a:ext cx="82296" cy="118872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3739896"/>
            <a:ext cx="105156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Add professional profile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bio, skills, location, languages.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956048"/>
            <a:ext cx="11183112" cy="118872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02920" y="4956048"/>
            <a:ext cx="82296" cy="118872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5074920"/>
            <a:ext cx="105156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Upload profile photo.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665 / 1010</a:t>
            </a:r>
          </a:p>
        </p:txBody>
      </p:sp>
    </p:spTree>
  </p:cSld>
  <p:clrMapOvr>
    <a:masterClrMapping/>
  </p:clrMapOvr>
</p:sld>
</file>

<file path=ppt/slides/slide6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List a Social / Thumbnail Design Gig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Submit a proposal. Update dashboard.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666 / 1010</a:t>
            </a:r>
          </a:p>
        </p:txBody>
      </p:sp>
    </p:spTree>
  </p:cSld>
  <p:clrMapOvr>
    <a:masterClrMapping/>
  </p:clrMapOvr>
</p:sld>
</file>

<file path=ppt/slides/slide6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List a WordPress / Website Gig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Submit a proposal.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667 / 1010</a:t>
            </a:r>
          </a:p>
        </p:txBody>
      </p:sp>
    </p:spTree>
  </p:cSld>
  <p:clrMapOvr>
    <a:masterClrMapping/>
  </p:clrMapOvr>
</p:sld>
</file>

<file path=ppt/slides/slide6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Marketplace Friday 1 — Build Your First Live Gig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Turn your skill into a listing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668 / 1010</a:t>
            </a:r>
          </a:p>
        </p:txBody>
      </p:sp>
    </p:spTree>
  </p:cSld>
  <p:clrMapOvr>
    <a:masterClrMapping/>
  </p:clrMapOvr>
</p:sld>
</file>

<file path=ppt/slides/slide6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Publish Your Gig + Write Your First Proposal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Fiverr: title, category, packages, tags, FAQ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publish.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Upwork: find a job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draft a specific 2–4 sentence proposal with sample.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669 / 1010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Pricing Your First Gig (Intro)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Start low enough to get reviews, not so low you're cheap.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564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564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29793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2026 baseline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basic $5–15, standard $25–60, premium $75–200.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9392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469392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77621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Charge for value (result), not hours.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67 / 1010</a:t>
            </a:r>
          </a:p>
        </p:txBody>
      </p:sp>
    </p:spTree>
  </p:cSld>
  <p:clrMapOvr>
    <a:masterClrMapping/>
  </p:clrMapOvr>
</p:sld>
</file>

<file path=ppt/slides/slide6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Your First Gig (Title &amp; Description)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 gig = one clear service with a defined deliverable.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Title formula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'I will [deliverable] for [audience]'.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Describe problem solved + deliverable + time.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Add gig extras / packages.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670 / 1010</a:t>
            </a:r>
          </a:p>
        </p:txBody>
      </p:sp>
    </p:spTree>
  </p:cSld>
  <p:clrMapOvr>
    <a:masterClrMapping/>
  </p:clrMapOvr>
</p:sld>
</file>

<file path=ppt/slides/slide6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48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Create/complete BOTH profiles live in class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Fiverr with one fully published gig (3 packages, 3 images, video, 8 FAQs) + Upwork at 100% profile strength with 3 portfolio items. Peer audit with the checklist.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671 / 1010</a:t>
            </a:r>
          </a:p>
        </p:txBody>
      </p:sp>
    </p:spTree>
  </p:cSld>
  <p:clrMapOvr>
    <a:masterClrMapping/>
  </p:clrMapOvr>
</p:sld>
</file>

<file path=ppt/slides/slide6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48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profile-urls.txt (Fiverr gig + Upwork profile links) + audit checklist (peer-signed) in SB-&lt;id&gt;-D48. Acceptance: gig live with video + 3 packages; Upwork strength 100%; audit passed.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672 / 1010</a:t>
            </a:r>
          </a:p>
        </p:txBody>
      </p:sp>
    </p:spTree>
  </p:cSld>
  <p:clrMapOvr>
    <a:masterClrMapping/>
  </p:clrMapOvr>
</p:sld>
</file>

<file path=ppt/slides/slide6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48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generic gig 'I will do graphic design'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competes with 200k sellers for nothing. Niche titles win search.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slow replies (&gt;6 h) early 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response time is a ranking factor AND a trust signal.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slow replies (&gt;6 h) early 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response time is a ranking factor AND a trust signal.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673 / 1010</a:t>
            </a:r>
          </a:p>
        </p:txBody>
      </p:sp>
    </p:spTree>
  </p:cSld>
  <p:clrMapOvr>
    <a:masterClrMapping/>
  </p:clrMapOvr>
</p:sld>
</file>

<file path=ppt/slides/slide6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48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674 / 1010</a:t>
            </a:r>
          </a:p>
        </p:txBody>
      </p:sp>
    </p:spTree>
  </p:cSld>
  <p:clrMapOvr>
    <a:masterClrMapping/>
  </p:clrMapOvr>
</p:sld>
</file>

<file path=ppt/slides/slide6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48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48”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48  ·  675 / 1010</a:t>
            </a:r>
          </a:p>
        </p:txBody>
      </p:sp>
    </p:spTree>
  </p:cSld>
  <p:clrMapOvr>
    <a:masterClrMapping/>
  </p:clrMapOvr>
</p:sld>
</file>

<file path=ppt/slides/slide6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49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49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Lead sourcing: LinkedIn, local, directories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18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676 / 1010</a:t>
            </a:r>
          </a:p>
        </p:txBody>
      </p:sp>
    </p:spTree>
  </p:cSld>
  <p:clrMapOvr>
    <a:masterClrMapping/>
  </p:clrMapOvr>
</p:sld>
</file>

<file path=ppt/slides/slide6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49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Lead sourcing: LinkedIn, local, directories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677 / 1010</a:t>
            </a:r>
          </a:p>
        </p:txBody>
      </p:sp>
    </p:spTree>
  </p:cSld>
  <p:clrMapOvr>
    <a:masterClrMapping/>
  </p:clrMapOvr>
</p:sld>
</file>

<file path=ppt/slides/slide6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Leads come from where your ICP already is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LinkedIn (B2B), Facebook/local groups (SME), directories, and the physical street. Hunting = systematic list-building, not waiting.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Triggers = reasons to message NOW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new business, rebrand, hiring, event, bad reviews about speed/design, new website.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678 / 1010</a:t>
            </a:r>
          </a:p>
        </p:txBody>
      </p:sp>
    </p:spTree>
  </p:cSld>
  <p:clrMapOvr>
    <a:masterClrMapping/>
  </p:clrMapOvr>
</p:sld>
</file>

<file path=ppt/slides/slide6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LinkedIn search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filter People/Companies by industry + location ('restaurant owner Dhaka', 'marketing manager Khulna') → save searches → note 10/day with name, role, company, profile link.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Facebook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join local business/trade groups (Dhaka Startups, restaurant owners BD, e-commerce sellers) → observe pain posts (these become outreach angles), never spam-drop links.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Google Maps mining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search '[niche] near [city]' → businesses with &lt;10 reviews, old photos, no website or a bad one (check!) → each is a warm lead with an obvious problem.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679 / 1010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What did you activate this week? Submit your gig URL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68 / 1010</a:t>
            </a:r>
          </a:p>
        </p:txBody>
      </p:sp>
    </p:spTree>
  </p:cSld>
  <p:clrMapOvr>
    <a:masterClrMapping/>
  </p:clrMapOvr>
</p:sld>
</file>

<file path=ppt/slides/slide6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Directories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BdJobs company listings, BASIS member list, chamber of commerce directories, trade-fair exhibitor lists — company + contact page.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Trigger spotting per lead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check their FB page last post date (dead = needs content), website speed (slow = your Day-35 pitch), Google reviews (complaints = angle).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List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one spreadsheet/CRM sheet — Company, Contact, Role, Channel, Trigger, Offer match, Status, Next action, Date. Fill trigger + next action for EVERY row.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680 / 1010</a:t>
            </a:r>
          </a:p>
        </p:txBody>
      </p:sp>
    </p:spTree>
  </p:cSld>
  <p:clrMapOvr>
    <a:masterClrMapping/>
  </p:clrMapOvr>
</p:sld>
</file>

<file path=ppt/slides/slide6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Daily rhythm (the hunter's 30)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30 min/day = 10 new leads sourced + 5 triggers verified. Consistency beats intensity.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681 / 1010</a:t>
            </a:r>
          </a:p>
        </p:txBody>
      </p:sp>
    </p:spTree>
  </p:cSld>
  <p:clrMapOvr>
    <a:masterClrMapping/>
  </p:clrMapOvr>
</p:sld>
</file>

<file path=ppt/slides/slide6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49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Maps mining session: 'beauty salon Khulna' → 22 results → 9 with no website, 6 with 1-star speed sites, 4 with dead FB pages (last post 2023) → 19 triggered leads in 40 minutes, all with a specific first-line angle.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682 / 1010</a:t>
            </a:r>
          </a:p>
        </p:txBody>
      </p:sp>
    </p:spTree>
  </p:cSld>
  <p:clrMapOvr>
    <a:masterClrMapping/>
  </p:clrMapOvr>
</p:sld>
</file>

<file path=ppt/slides/slide6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49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Source 20 real leads for YOUR niche across ≥3 channels (LinkedIn, FB groups, Maps, directories), each with verified trigger + matched offer + next action filled. Start the hunter's-30 daily habit.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683 / 1010</a:t>
            </a:r>
          </a:p>
        </p:txBody>
      </p:sp>
    </p:spTree>
  </p:cSld>
  <p:clrMapOvr>
    <a:masterClrMapping/>
  </p:clrMapOvr>
</p:sld>
</file>

<file path=ppt/slides/slide6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49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leads-20.csv (all 9 columns filled, triggers specific not 'needs website' but 'no website, 4.1★ with 38 reviews') in SB-&lt;id&gt;-D49. Acceptance: ≥3 channels represented, every row actionable.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684 / 1010</a:t>
            </a:r>
          </a:p>
        </p:txBody>
      </p:sp>
    </p:spTree>
  </p:cSld>
  <p:clrMapOvr>
    <a:masterClrMapping/>
  </p:clrMapOvr>
</p:sld>
</file>

<file path=ppt/slides/slide6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49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listing companies without triggers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nothing to say in outreach. The trigger IS the message.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200 leads in one heroic day then silence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10/day forever builds the pipeline that pays.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200 leads in one heroic day then silence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10/day forever builds the pipeline that pays.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685 / 1010</a:t>
            </a:r>
          </a:p>
        </p:txBody>
      </p:sp>
    </p:spTree>
  </p:cSld>
  <p:clrMapOvr>
    <a:masterClrMapping/>
  </p:clrMapOvr>
</p:sld>
</file>

<file path=ppt/slides/slide6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49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686 / 1010</a:t>
            </a:r>
          </a:p>
        </p:txBody>
      </p:sp>
    </p:spTree>
  </p:cSld>
  <p:clrMapOvr>
    <a:masterClrMapping/>
  </p:clrMapOvr>
</p:sld>
</file>

<file path=ppt/slides/slide6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49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49”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49  ·  687 / 1010</a:t>
            </a:r>
          </a:p>
        </p:txBody>
      </p:sp>
    </p:spTree>
  </p:cSld>
  <p:clrMapOvr>
    <a:masterClrMapping/>
  </p:clrMapOvr>
</p:sld>
</file>

<file path=ppt/slides/slide6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50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Prospect list build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19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688 / 1010</a:t>
            </a:r>
          </a:p>
        </p:txBody>
      </p:sp>
    </p:spTree>
  </p:cSld>
  <p:clrMapOvr>
    <a:masterClrMapping/>
  </p:clrMapOvr>
</p:sld>
</file>

<file path=ppt/slides/slide6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50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Prospect list build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689 / 1010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Client Budget &amp; Pricing Spreadsheet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Cost + target margin + break-even (Goal Seek).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69 / 1010</a:t>
            </a:r>
          </a:p>
        </p:txBody>
      </p:sp>
    </p:spTree>
  </p:cSld>
  <p:clrMapOvr>
    <a:masterClrMapping/>
  </p:clrMapOvr>
</p:sld>
</file>

<file path=ppt/slides/slide6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 prospect list is a farm, not a lottery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20 quality rows with triggers + planned next actions produce more than 500 scraped emails.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Today you consolidate into a working pipeline file and define YOUR weekly hunting numbers. Week 10 quiz today.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690 / 1010</a:t>
            </a:r>
          </a:p>
        </p:txBody>
      </p:sp>
    </p:spTree>
  </p:cSld>
  <p:clrMapOvr>
    <a:masterClrMapping/>
  </p:clrMapOvr>
</p:sld>
</file>

<file path=ppt/slides/slide6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Upgrade the sheet to pipeline columns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+ Priority (A hot trigger / B warm / C watch), Stage (New → Contacted → Replied → Call → Proposal → Won/Lost), Last touch, Follow-up date.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Scoring rule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 = trigger + budget signal + reachable contact; B = trigger, unknown budget; C = fits niche, no trigger yet. Work A first, always.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Follow-up dates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 contact, set +3 days; after reply, +1 day; after proposal, +3 days; silence → cadence day 8, day 21 (Day 51 writes the messages).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691 / 1010</a:t>
            </a:r>
          </a:p>
        </p:txBody>
      </p:sp>
    </p:spTree>
  </p:cSld>
  <p:clrMapOvr>
    <a:masterClrMapping/>
  </p:clrMapOvr>
</p:sld>
</file>

<file path=ppt/slides/slide6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Personalisation prep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for each A-lead write the intended first line (their trigger, their business, one observation) — this is tomorrow's outreach, pre-loaded.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Tools: keep it in Google Sheets (free, phone-editable, shareable with trainer) — move to a CRM (HubSpot free) only past ~100 active leads.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Weekly numbers (write them in the sheet header)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source 50 new / contact 20 / target 3 replies / 1 call. Review every Thursday.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692 / 1010</a:t>
            </a:r>
          </a:p>
        </p:txBody>
      </p:sp>
    </p:spTree>
  </p:cSld>
  <p:clrMapOvr>
    <a:masterClrMapping/>
  </p:clrMapOvr>
</p:sld>
</file>

<file path=ppt/slides/slide6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Hygiene: dead leads (bounced, closed business)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status Lost + reason. A clean list keeps your energy on live opportunities.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693 / 1010</a:t>
            </a:r>
          </a:p>
        </p:txBody>
      </p:sp>
    </p:spTree>
  </p:cSld>
  <p:clrMapOvr>
    <a:masterClrMapping/>
  </p:clrMapOvr>
</p:sld>
</file>

<file path=ppt/slides/slide6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50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Sample row: Green Leaf Café | Nusrat (owner) | FB page + phone | dead FB since Jan, 4.3★ 60 reviews, no reels | A | New | first line: 'Saw your Biryani post from January got 2k likes — your reels could do that weekly' | follow-up: +3d.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694 / 1010</a:t>
            </a:r>
          </a:p>
        </p:txBody>
      </p:sp>
    </p:spTree>
  </p:cSld>
  <p:clrMapOvr>
    <a:masterClrMapping/>
  </p:clrMapOvr>
</p:sld>
</file>

<file path=ppt/slides/slide6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50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Convert your 20 leads into the full pipeline format, score them, write first-lines for all A-leads, set your weekly numbers, and share the sheet with your trainer for feedback.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695 / 1010</a:t>
            </a:r>
          </a:p>
        </p:txBody>
      </p:sp>
    </p:spTree>
  </p:cSld>
  <p:clrMapOvr>
    <a:masterClrMapping/>
  </p:clrMapOvr>
</p:sld>
</file>

<file path=ppt/slides/slide6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50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pipeline-v1 (sheet link/CSV) with ≥20 scored rows, first-lines for every A-lead, weekly numbers header in SB-&lt;id&gt;-D50. Acceptance: no row without next action + follow-up date; trainer-reviewed.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696 / 1010</a:t>
            </a:r>
          </a:p>
        </p:txBody>
      </p:sp>
    </p:spTree>
  </p:cSld>
  <p:clrMapOvr>
    <a:masterClrMapping/>
  </p:clrMapOvr>
</p:sld>
</file>

<file path=ppt/slides/slide6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50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hoarding leads at 'New' stage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 list earns only when contacted. Source 30 min, contact 30 min.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no follow-up dates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80% of replies come from follow-ups, not first messages.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no follow-up dates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80% of replies come from follow-ups, not first messages.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697 / 1010</a:t>
            </a:r>
          </a:p>
        </p:txBody>
      </p:sp>
    </p:spTree>
  </p:cSld>
  <p:clrMapOvr>
    <a:masterClrMapping/>
  </p:clrMapOvr>
</p:sld>
</file>

<file path=ppt/slides/slide6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50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698 / 1010</a:t>
            </a:r>
          </a:p>
        </p:txBody>
      </p:sp>
    </p:spTree>
  </p:cSld>
  <p:clrMapOvr>
    <a:masterClrMapping/>
  </p:clrMapOvr>
</p:sld>
</file>

<file path=ppt/slides/slide6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50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50”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50  ·  699 / 1010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Course Kickoff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Welcome to the SajibBaig Freelancing Bootcamp.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7 / 1010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a pricing sheet for YOUR main skill with the floor calculation, margin column, and 3 scenarios. Bring it to the week review.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70 / 1010</a:t>
            </a:r>
          </a:p>
        </p:txBody>
      </p:sp>
    </p:spTree>
  </p:cSld>
  <p:clrMapOvr>
    <a:masterClrMapping/>
  </p:clrMapOvr>
</p:sld>
</file>

<file path=ppt/slides/slide7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Cold email &amp; message frameworks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22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700 / 1010</a:t>
            </a:r>
          </a:p>
        </p:txBody>
      </p:sp>
    </p:spTree>
  </p:cSld>
  <p:clrMapOvr>
    <a:masterClrMapping/>
  </p:clrMapOvr>
</p:sld>
</file>

<file path=ppt/slides/slide7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51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Cold email &amp; message frameworks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701 / 1010</a:t>
            </a:r>
          </a:p>
        </p:txBody>
      </p:sp>
    </p:spTree>
  </p:cSld>
  <p:clrMapOvr>
    <a:masterClrMapping/>
  </p:clrMapOvr>
</p:sld>
</file>

<file path=ppt/slides/slide7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Cold outreach works when it is about THEM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their trigger, their problem, one question. 90 words beats 900.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cadence (0/3/8/21 days) multiplies replies 2–3×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most answers come from follow-ups, and most freelancers never send them.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702 / 1010</a:t>
            </a:r>
          </a:p>
        </p:txBody>
      </p:sp>
    </p:spTree>
  </p:cSld>
  <p:clrMapOvr>
    <a:masterClrMapping/>
  </p:clrMapOvr>
</p:sld>
</file>

<file path=ppt/slides/slide7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Message formula (write it once, personalise line 1 always)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[Their name + specific observation from your trigger research] → [one concrete idea/fix] → [soft question] → [signature: name, one-line offer, portfolio link].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Subject lines (email)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specific + short — 'Green Leaf's reels (idea)', never 'Professional services available'. WhatsApp/DM: no subject, first line IS the subject.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Channel choice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email for B2B/LinkedIn-found contacts, WhatsApp/FB Messenger for local SME owners (BD reality), LinkedIn connect note (≤300 chars, no pitch in the request).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703 / 1010</a:t>
            </a:r>
          </a:p>
        </p:txBody>
      </p:sp>
    </p:spTree>
  </p:cSld>
  <p:clrMapOvr>
    <a:masterClrMapping/>
  </p:clrMapOvr>
</p:sld>
</file>

<file path=ppt/slides/slide7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Cadence: Day 0 first touch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Day 3 follow-up ('quick bump + one extra idea') → Day 8 value touch (send a relevant tip/sample, no ask) → Day 21 polite close ('closing your file — reply anytime').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Personalisation at speed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5 min/lead — their page/site open, note one real observation, adapt your template's first 2 lines only.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Tracking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log every send in the pipeline (Stage=Contacted, Last touch=date, Follow-up=+3d). Sheets formula =TODAY()+3 for the date.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704 / 1010</a:t>
            </a:r>
          </a:p>
        </p:txBody>
      </p:sp>
    </p:spTree>
  </p:cSld>
  <p:clrMapOvr>
    <a:masterClrMapping/>
  </p:clrMapOvr>
</p:sld>
</file>

<file path=ppt/slides/slide7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Volume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 sends/day, 5 days/week = 50/week → expect 3–8 replies (6–15%). Numbers make feelings irrelevant.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705 / 1010</a:t>
            </a:r>
          </a:p>
        </p:txBody>
      </p:sp>
    </p:spTree>
  </p:cSld>
  <p:clrMapOvr>
    <a:masterClrMapping/>
  </p:clrMapOvr>
</p:sld>
</file>

<file path=ppt/slides/slide7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51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Winning WhatsApp (real pattern): 'Salam Nusrat apu! Green Leaf's January biryani post got 2k likes — your food already sells itself, it just stopped posting. I make 8 reels/month for restaurants (sample: link). Want me to send 3 reel ideas for Eid menu?' — reply rate on this style: ~20%.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706 / 1010</a:t>
            </a:r>
          </a:p>
        </p:txBody>
      </p:sp>
    </p:spTree>
  </p:cSld>
  <p:clrMapOvr>
    <a:masterClrMapping/>
  </p:clrMapOvr>
</p:sld>
</file>

<file path=ppt/slides/slide7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51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Write your 4-message cadence set (day 0/3/8/21) for your offer; send REAL day-0 messages to your 5 A-leads (email/WhatsApp/LinkedIn as fits); log all in pipeline with follow-up dates.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707 / 1010</a:t>
            </a:r>
          </a:p>
        </p:txBody>
      </p:sp>
    </p:spTree>
  </p:cSld>
  <p:clrMapOvr>
    <a:masterClrMapping/>
  </p:clrMapOvr>
</p:sld>
</file>

<file path=ppt/slides/slide7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51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outreach-templates.md (4 messages + 3 subject lines) + send-log (5 real sends with timestamps + channel) in SB-&lt;id&gt;-D51. Acceptance: every message ≤90 words, personal first line, soft question; all 5 logged.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708 / 1010</a:t>
            </a:r>
          </a:p>
        </p:txBody>
      </p:sp>
    </p:spTree>
  </p:cSld>
  <p:clrMapOvr>
    <a:masterClrMapping/>
  </p:clrMapOvr>
</p:sld>
</file>

<file path=ppt/slides/slide7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51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pitching price in message one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replies die. Sell the conversation, not the contract.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mass identical blasts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platforms flag you, humans ignore you. 10 real beats 100 sprayed.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mass identical blasts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platforms flag you, humans ignore you. 10 real beats 100 sprayed.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709 / 1010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pricing-sheet.xlsx + PDF export in SB-&lt;id&gt;-D05. Acceptance: floor calc shown, margins 40%+, 3 scenarios, dropdowns work. Week 1 quiz today (Thu).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71 / 1010</a:t>
            </a:r>
          </a:p>
        </p:txBody>
      </p:sp>
    </p:spTree>
  </p:cSld>
  <p:clrMapOvr>
    <a:masterClrMapping/>
  </p:clrMapOvr>
</p:sld>
</file>

<file path=ppt/slides/slide7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51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710 / 1010</a:t>
            </a:r>
          </a:p>
        </p:txBody>
      </p:sp>
    </p:spTree>
  </p:cSld>
  <p:clrMapOvr>
    <a:masterClrMapping/>
  </p:clrMapOvr>
</p:sld>
</file>

<file path=ppt/slides/slide7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51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51”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51  ·  711 / 1010</a:t>
            </a:r>
          </a:p>
        </p:txBody>
      </p:sp>
    </p:spTree>
  </p:cSld>
  <p:clrMapOvr>
    <a:masterClrMapping/>
  </p:clrMapOvr>
</p:sld>
</file>

<file path=ppt/slides/slide7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52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Proposals that win (structure + proof)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23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712 / 1010</a:t>
            </a:r>
          </a:p>
        </p:txBody>
      </p:sp>
    </p:spTree>
  </p:cSld>
  <p:clrMapOvr>
    <a:masterClrMapping/>
  </p:clrMapOvr>
</p:sld>
</file>

<file path=ppt/slides/slide7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52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Proposals that win (structure + proof)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713 / 1010</a:t>
            </a:r>
          </a:p>
        </p:txBody>
      </p:sp>
    </p:spTree>
  </p:cSld>
  <p:clrMapOvr>
    <a:masterClrMapping/>
  </p:clrMapOvr>
</p:sld>
</file>

<file path=ppt/slides/slide7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A proposal is a decision document, not an essay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 b="1">
                <a:solidFill>
                  <a:srgbClr val="F4F8FF"/>
                </a:solidFill>
                <a:latin typeface="Inter"/>
              </a:rPr>
              <a:t>their problem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your plan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proof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price options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next step. Clients sign what they can skim.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Always present 3 options (Day-5 scenarios). Choice psychology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people pick 'which one', not 'yes or no'.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714 / 1010</a:t>
            </a:r>
          </a:p>
        </p:txBody>
      </p:sp>
    </p:spTree>
  </p:cSld>
  <p:clrMapOvr>
    <a:masterClrMapping/>
  </p:clrMapOvr>
</p:sld>
</file>

<file path=ppt/slides/slide7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Page 1 — Understanding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3–4 sentences restating THEIR goal/problem in their words (from the discovery thread) + the cost of not fixing it.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Page 1 — Plan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numbered deliverables with dates ('Week 1: X, Week 2: Y, Launch: date'), what you need from them (assets, access, feedback windows).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Page 2 — Proof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1–2 mini case studies (Day-47 teaser format) matching their niche.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715 / 1010</a:t>
            </a:r>
          </a:p>
        </p:txBody>
      </p:sp>
    </p:spTree>
  </p:cSld>
  <p:clrMapOvr>
    <a:masterClrMapping/>
  </p:clrMapOvr>
</p:sld>
</file>

<file path=ppt/slides/slide7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Page 2 — Options table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Basic / Standard (recommended, highlighted) / Premium — scope, timeline, price, payment terms (50% advance on Standard+).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Page 3 — Terms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revision rounds per option, out-of-scope rate, payment methods (bKash/bank/Payoneer), validity ('this offer holds 14 days').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Next step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one line + link/button: 'Reply with your chosen option and I'll send the contract + invoice today.' Then STOP writing.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716 / 1010</a:t>
            </a:r>
          </a:p>
        </p:txBody>
      </p:sp>
    </p:spTree>
  </p:cSld>
  <p:clrMapOvr>
    <a:masterClrMapping/>
  </p:clrMapOvr>
</p:sld>
</file>

<file path=ppt/slides/slide7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Format: clean PDF (Word/Canva/Google Docs template, your letterhead from Day 22), ≤3 pages, sent within 24 h of the discovery conversation, filename client-name_service_proposal.pdf.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717 / 1010</a:t>
            </a:r>
          </a:p>
        </p:txBody>
      </p:sp>
    </p:spTree>
  </p:cSld>
  <p:clrMapOvr>
    <a:masterClrMapping/>
  </p:clrMapOvr>
</p:sld>
</file>

<file path=ppt/slides/slide7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52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Real pattern: restaurant reels proposal — Understanding ('weekday tables half-empty, competitors winning on reels'), Plan (8 reels + ৳400/day ads, 30 days), Proof (café case 40→3800 views), Options ৳12k/৳20k/৳32k, Standard recommended → signed in 2 days at ৳20k with 50% advance.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718 / 1010</a:t>
            </a:r>
          </a:p>
        </p:txBody>
      </p:sp>
    </p:spTree>
  </p:cSld>
  <p:clrMapOvr>
    <a:masterClrMapping/>
  </p:clrMapOvr>
</p:sld>
</file>

<file path=ppt/slides/slide7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52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Write a full 3-page proposal for one of your A-leads (real or realistic), using your letterhead, 3 priced options from your rate sheet, and a 24-hour send. Peer review against the 7-step checklist.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719 / 1010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737360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pricing from 'what others charge' without knowing your floor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you subsidise the client.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never send the spreadsheet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send the PDF scenario table. Keep the sheet internal.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72 / 1010</a:t>
            </a:r>
          </a:p>
        </p:txBody>
      </p:sp>
    </p:spTree>
  </p:cSld>
  <p:clrMapOvr>
    <a:masterClrMapping/>
  </p:clrMapOvr>
</p:sld>
</file>

<file path=ppt/slides/slide7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52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proposal.pdf (≤3 pages) + peer review checklist signed in SB-&lt;id&gt;-D52. Acceptance: their words on page 1, options table with recommended tier, terms include advance %, single next-step CTA.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720 / 1010</a:t>
            </a:r>
          </a:p>
        </p:txBody>
      </p:sp>
    </p:spTree>
  </p:cSld>
  <p:clrMapOvr>
    <a:masterClrMapping/>
  </p:clrMapOvr>
</p:sld>
</file>

<file path=ppt/slides/slide7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52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8-page proposals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skimmers see a wall, say 'let me think'. 3 pages, tables, done.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no validity date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zombie proposals return in 6 months at your old prices.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no validity date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zombie proposals return in 6 months at your old prices.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721 / 1010</a:t>
            </a:r>
          </a:p>
        </p:txBody>
      </p:sp>
    </p:spTree>
  </p:cSld>
  <p:clrMapOvr>
    <a:masterClrMapping/>
  </p:clrMapOvr>
</p:sld>
</file>

<file path=ppt/slides/slide7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52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722 / 1010</a:t>
            </a:r>
          </a:p>
        </p:txBody>
      </p:sp>
    </p:spTree>
  </p:cSld>
  <p:clrMapOvr>
    <a:masterClrMapping/>
  </p:clrMapOvr>
</p:sld>
</file>

<file path=ppt/slides/slide7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52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52”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52  ·  723 / 1010</a:t>
            </a:r>
          </a:p>
        </p:txBody>
      </p:sp>
    </p:spTree>
  </p:cSld>
  <p:clrMapOvr>
    <a:masterClrMapping/>
  </p:clrMapOvr>
</p:sld>
</file>

<file path=ppt/slides/slide7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53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Discovery calls &amp; objection handling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24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724 / 1010</a:t>
            </a:r>
          </a:p>
        </p:txBody>
      </p:sp>
    </p:spTree>
  </p:cSld>
  <p:clrMapOvr>
    <a:masterClrMapping/>
  </p:clrMapOvr>
</p:sld>
</file>

<file path=ppt/slides/slide7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53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Discovery calls &amp; objection handling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725 / 1010</a:t>
            </a:r>
          </a:p>
        </p:txBody>
      </p:sp>
    </p:spTree>
  </p:cSld>
  <p:clrMapOvr>
    <a:masterClrMapping/>
  </p:clrMapOvr>
</p:sld>
</file>

<file path=ppt/slides/slide7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The discovery call has one job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understand their problem deeply enough to price and propose confidently. You listen 70%, talk 30%.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Objections are requests for confidence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answer with evidence and options, never with discounts-first panic.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726 / 1010</a:t>
            </a:r>
          </a:p>
        </p:txBody>
      </p:sp>
    </p:spTree>
  </p:cSld>
  <p:clrMapOvr>
    <a:masterClrMapping/>
  </p:clrMapOvr>
</p:sld>
</file>

<file path=ppt/slides/slide7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Prep (5 min)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re-read the thread, their site/page, your pipeline notes; have calendar + notepad + your rate sheet open.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Open: thank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agenda in one line ('I'll ask about your business for 15 minutes, then explain how I'd help — sound good?') → let them agree.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Question ladder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What does the business do now? → What's working? → What's the problem/goal? → What has it cost you (money/time/lost customers)? → What have you tried? → If we fix this in 60 days, what does success look like? → Budget question: 'Projects like this usually run ৳X–৳Y — is that range workable for you?'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727 / 1010</a:t>
            </a:r>
          </a:p>
        </p:txBody>
      </p:sp>
    </p:spTree>
  </p:cSld>
  <p:clrMapOvr>
    <a:masterClrMapping/>
  </p:clrMapOvr>
</p:sld>
</file>

<file path=ppt/slides/slide7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Listen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after their answer, pause 2 seconds (they add the real gold in the pause), take visible notes, mirror back ('So the weekday tables are the pain, not weekends — right?').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Pitch back (3 min only)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their problem → your plan sketch → one matching case study → 'I'll send a proposal with 3 options by tomorrow 5 PM — any questions before I do?'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Objection library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'Too expensive' → cost-of-problem reframe + Basic option; 'Need to think' → 'Of course — what's the main thing you'll weigh? I'll include data on it'; 'Had bad experience with freelancers' → contract + milestones + weekly updates as the answer; 'Can you do a free sample?' → paid pilot instead.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728 / 1010</a:t>
            </a:r>
          </a:p>
        </p:txBody>
      </p:sp>
    </p:spTree>
  </p:cSld>
  <p:clrMapOvr>
    <a:masterClrMapping/>
  </p:clrMapOvr>
</p:sld>
</file>

<file path=ppt/slides/slide7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Post-call (same hour)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summary message — what they said, what you'll do, when; update pipeline Stage + follow-up date.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729 / 1010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73 / 1010</a:t>
            </a:r>
          </a:p>
        </p:txBody>
      </p:sp>
    </p:spTree>
  </p:cSld>
  <p:clrMapOvr>
    <a:masterClrMapping/>
  </p:clrMapOvr>
</p:sld>
</file>

<file path=ppt/slides/slide7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53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Call that closed: 18 min, owner talked 14 of them. Gold from a pause: '…we actually lose the Thursday crowd to the new place with the TikTok videos.' Proposal next day named Thursday specifically → 'You understood us' → signed Premium.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730 / 1010</a:t>
            </a:r>
          </a:p>
        </p:txBody>
      </p:sp>
    </p:spTree>
  </p:cSld>
  <p:clrMapOvr>
    <a:masterClrMapping/>
  </p:clrMapOvr>
</p:sld>
</file>

<file path=ppt/slides/slide7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53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Discovery drills in pairs × 3 rounds (different fictional clients with hidden objection cards): run the ladder, handle the objection, close with the proposal promise. Score each other on 70/30 listening + summary message quality.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731 / 1010</a:t>
            </a:r>
          </a:p>
        </p:txBody>
      </p:sp>
    </p:spTree>
  </p:cSld>
  <p:clrMapOvr>
    <a:masterClrMapping/>
  </p:clrMapOvr>
</p:sld>
</file>

<file path=ppt/slides/slide7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53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call-script.pdf (your question ladder + objection answers in your words) + 2 drill summary messages in SB-&lt;id&gt;-D53. Acceptance: budget question included, summaries mirror the client's own words.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732 / 1010</a:t>
            </a:r>
          </a:p>
        </p:txBody>
      </p:sp>
    </p:spTree>
  </p:cSld>
  <p:clrMapOvr>
    <a:masterClrMapping/>
  </p:clrMapOvr>
</p:sld>
</file>

<file path=ppt/slides/slide7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53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pitching in minute 3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you diagnose nothing, price blind, sound like everyone else.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fearing the budget question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asking early disqualifies time-wasters and anchors your range.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fearing the budget question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asking early disqualifies time-wasters and anchors your range.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733 / 1010</a:t>
            </a:r>
          </a:p>
        </p:txBody>
      </p:sp>
    </p:spTree>
  </p:cSld>
  <p:clrMapOvr>
    <a:masterClrMapping/>
  </p:clrMapOvr>
</p:sld>
</file>

<file path=ppt/slides/slide7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53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734 / 1010</a:t>
            </a:r>
          </a:p>
        </p:txBody>
      </p:sp>
    </p:spTree>
  </p:cSld>
  <p:clrMapOvr>
    <a:masterClrMapping/>
  </p:clrMapOvr>
</p:sld>
</file>

<file path=ppt/slides/slide7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53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53”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53  ·  735 / 1010</a:t>
            </a:r>
          </a:p>
        </p:txBody>
      </p:sp>
    </p:spTree>
  </p:cSld>
  <p:clrMapOvr>
    <a:masterClrMapping/>
  </p:clrMapOvr>
</p:sld>
</file>

<file path=ppt/slides/slide7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54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Pricing conversations &amp; negotiation live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25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736 / 1010</a:t>
            </a:r>
          </a:p>
        </p:txBody>
      </p:sp>
    </p:spTree>
  </p:cSld>
  <p:clrMapOvr>
    <a:masterClrMapping/>
  </p:clrMapOvr>
</p:sld>
</file>

<file path=ppt/slides/slide7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54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Pricing conversations &amp; negotiation live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737 / 1010</a:t>
            </a:r>
          </a:p>
        </p:txBody>
      </p:sp>
    </p:spTree>
  </p:cSld>
  <p:clrMapOvr>
    <a:masterClrMapping/>
  </p:clrMapOvr>
</p:sld>
</file>

<file path=ppt/slides/slide7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Price conversations are structured, not improvised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 b="1">
                <a:solidFill>
                  <a:srgbClr val="F4F8FF"/>
                </a:solidFill>
                <a:latin typeface="Inter"/>
              </a:rPr>
              <a:t>present options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anchor value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handle the gap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agree terms</a:t>
            </a:r>
            <a:r>
              <a:rPr sz="1300" b="1">
                <a:solidFill>
                  <a:srgbClr val="00E5FF"/>
                </a:solidFill>
                <a:latin typeface="Inter"/>
              </a:rPr>
              <a:t>  →  </a:t>
            </a:r>
            <a:r>
              <a:rPr sz="1300" b="1">
                <a:solidFill>
                  <a:srgbClr val="F4F8FF"/>
                </a:solidFill>
                <a:latin typeface="Inter"/>
              </a:rPr>
              <a:t>get it in writing.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Discounts are trades, never gifts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every reduction buys you something (upfront payment, longer timeline, testimonial, referral intro).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738 / 1010</a:t>
            </a:r>
          </a:p>
        </p:txBody>
      </p:sp>
    </p:spTree>
  </p:cSld>
  <p:clrMapOvr>
    <a:masterClrMapping/>
  </p:clrMapOvr>
</p:sld>
</file>

<file path=ppt/slides/slide7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Present the range confidently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'For this scope, projects run ৳18–32k depending on the option — here's what each includes.' Then silence.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Anchor on value, not hours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'The slow site costs you ~৳40k/month in abandoned carts — the fix is ৳25k once.' Their problem's cost makes your fee small.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If budget &lt; your floor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shrink scope, never rate — 'At ৳15k I'd deliver the menu + 4 reels (Basic) and we add ads next month.' Rate stays; scope flexes.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739 / 1010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  ·  74 / 1010</a:t>
            </a:r>
          </a:p>
        </p:txBody>
      </p:sp>
    </p:spTree>
  </p:cSld>
  <p:clrMapOvr>
    <a:masterClrMapping/>
  </p:clrMapOvr>
</p:sld>
</file>

<file path=ppt/slides/slide7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Trade ladder for discounts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5% for 100% upfront · 5% for a video testimonial · 5% for 2 referral introductions · 0% for 'just because' (politely hold).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Terms non-negotiables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50% advance (new clients), milestones over ৳50k, written scope, revision rounds capped, out-of-scope hourly rate stated.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Verbal close → written same day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'Great — Standard at ৳20k, 50% advance, launch in 3 weeks. I'll send the contract and invoice now.' Send within the hour.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740 / 1010</a:t>
            </a:r>
          </a:p>
        </p:txBody>
      </p:sp>
    </p:spTree>
  </p:cSld>
  <p:clrMapOvr>
    <a:masterClrMapping/>
  </p:clrMapOvr>
</p:sld>
</file>

<file path=ppt/slides/slide7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Walk-away practice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if they demand full scope below your floor with no trade → polite no + door open ('when budget allows, here's what we'd do'). Reputation compounds; desperation discounts poison your market.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741 / 1010</a:t>
            </a:r>
          </a:p>
        </p:txBody>
      </p:sp>
    </p:spTree>
  </p:cSld>
  <p:clrMapOvr>
    <a:masterClrMapping/>
  </p:clrMapOvr>
</p:sld>
</file>

<file path=ppt/slides/slide7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54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Saved deal: client at '৳12k max' vs floor ৳15k → scope-cut offer (menu only now, reels next month at same rate card) → took menu at ৳12k + booked reels for next month = ৳24k over 60 days, rate never bent.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742 / 1010</a:t>
            </a:r>
          </a:p>
        </p:txBody>
      </p:sp>
    </p:spTree>
  </p:cSld>
  <p:clrMapOvr>
    <a:masterClrMapping/>
  </p:clrMapOvr>
</p:sld>
</file>

<file path=ppt/slides/slide7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54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Negotiation lab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3 live rounds with secret budget cards (one below floor, one 'need discount', one premium-ready). Practice the trade ladder aloud. Debrief: whose rate never moved and how did it feel?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743 / 1010</a:t>
            </a:r>
          </a:p>
        </p:txBody>
      </p:sp>
    </p:spTree>
  </p:cSld>
  <p:clrMapOvr>
    <a:masterClrMapping/>
  </p:clrMapOvr>
</p:sld>
</file>

<file path=ppt/slides/slide7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54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negotiation-playbook.md (your phrases for each of the 7 steps + trade ladder) + round notes in SB-&lt;id&gt;-D54. Acceptance: includes a scope-shrink script and 4 concrete trades; drill notes show rate held.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744 / 1010</a:t>
            </a:r>
          </a:p>
        </p:txBody>
      </p:sp>
    </p:spTree>
  </p:cSld>
  <p:clrMapOvr>
    <a:masterClrMapping/>
  </p:clrMapOvr>
</p:sld>
</file>

<file path=ppt/slides/slide7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54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'let me check and get back' on price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hesitation reads as padding. Know your floor cold (Day 5).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discounting to win, then resenting the client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quality drops, review suffers, repeat business dies.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discounting to win, then resenting the client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quality drops, review suffers, repeat business dies.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745 / 1010</a:t>
            </a:r>
          </a:p>
        </p:txBody>
      </p:sp>
    </p:spTree>
  </p:cSld>
  <p:clrMapOvr>
    <a:masterClrMapping/>
  </p:clrMapOvr>
</p:sld>
</file>

<file path=ppt/slides/slide7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54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746 / 1010</a:t>
            </a:r>
          </a:p>
        </p:txBody>
      </p:sp>
    </p:spTree>
  </p:cSld>
  <p:clrMapOvr>
    <a:masterClrMapping/>
  </p:clrMapOvr>
</p:sld>
</file>

<file path=ppt/slides/slide7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54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54”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54  ·  747 / 1010</a:t>
            </a:r>
          </a:p>
        </p:txBody>
      </p:sp>
    </p:spTree>
  </p:cSld>
  <p:clrMapOvr>
    <a:masterClrMapping/>
  </p:clrMapOvr>
</p:sld>
</file>

<file path=ppt/slides/slide7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55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Pipeline, CRM &amp; follow-up cadence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26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748 / 1010</a:t>
            </a:r>
          </a:p>
        </p:txBody>
      </p:sp>
    </p:spTree>
  </p:cSld>
  <p:clrMapOvr>
    <a:masterClrMapping/>
  </p:clrMapOvr>
</p:sld>
</file>

<file path=ppt/slides/slide7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55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Pipeline, CRM &amp; follow-up cadence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749 / 1010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Excel charts, trackers &amp; lookup tables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20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75 / 1010</a:t>
            </a:r>
          </a:p>
        </p:txBody>
      </p:sp>
    </p:spTree>
  </p:cSld>
  <p:clrMapOvr>
    <a:masterClrMapping/>
  </p:clrMapOvr>
</p:sld>
</file>

<file path=ppt/slides/slide7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Pipeline + cadence = predictable income.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 freelancer with 30 live leads and a follow-up ritual never panics between projects.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weekly review (30 min, every Thursday) is the engine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numbers in, actions out. Week 11 quiz today.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750 / 1010</a:t>
            </a:r>
          </a:p>
        </p:txBody>
      </p:sp>
    </p:spTree>
  </p:cSld>
  <p:clrMapOvr>
    <a:masterClrMapping/>
  </p:clrMapOvr>
</p:sld>
</file>

<file path=ppt/slides/slide7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CRM choice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Google Sheets to 100 leads (free, fast); HubSpot Free CRM beyond (deals, tasks, email log). Move only when the sheet hurts.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Stages (keep exactly these)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New → Contacted → Replied → Call/Discussion → Proposal → Won / Lost (with reason) / Nurture (C-leads, monthly touch).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Automation-lite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Sheets conditional formatting by Stage; =IF(followup&lt;=TODAY(),"ACTION","") column screams at you each morning; Drive email templates one click away.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751 / 1010</a:t>
            </a:r>
          </a:p>
        </p:txBody>
      </p:sp>
    </p:spTree>
  </p:cSld>
  <p:clrMapOvr>
    <a:masterClrMapping/>
  </p:clrMapOvr>
</p:sld>
</file>

<file path=ppt/slides/slide7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Daily 15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 morning — clear the ACTION rows (send due follow-ups), log yesterday's touches, add any new lead. Fifteen minutes, non-negotiable.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Weekly review ritual (Thu 30 min)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count by stage → reply rate → proposal rate → won/lost reasons → next week's source/contact targets → one process fix.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Lost hygiene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 Lost gets a reason (price/timing/competitor/ghost) — patterns show what to fix (proposal? niche? speed?).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752 / 1010</a:t>
            </a:r>
          </a:p>
        </p:txBody>
      </p:sp>
    </p:spTree>
  </p:cSld>
  <p:clrMapOvr>
    <a:masterClrMapping/>
  </p:clrMapOvr>
</p:sld>
</file>

<file path=ppt/slides/slide7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Nurture loop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C-leads + old clients get one value touch monthly (tip, sample, seasonal offer) — 30% of 'dead' leads revive within a year.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753 / 1010</a:t>
            </a:r>
          </a:p>
        </p:txBody>
      </p:sp>
    </p:spTree>
  </p:cSld>
  <p:clrMapOvr>
    <a:masterClrMapping/>
  </p:clrMapOvr>
</p:sld>
</file>

<file path=ppt/slides/slide7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55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Week in numbers (realistic month 2): sourced 42, contacted 38, replies 7 (18%), calls 3, proposals 3, won 1 (৳20k) + 1 nurture revived (৳8k). The Thursday review spotted proposals stalling → added the 24-hour send rule → next month 2 won.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754 / 1010</a:t>
            </a:r>
          </a:p>
        </p:txBody>
      </p:sp>
    </p:spTree>
  </p:cSld>
  <p:clrMapOvr>
    <a:masterClrMapping/>
  </p:clrMapOvr>
</p:sld>
</file>

<file path=ppt/slides/slide7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55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Migrate your pipeline to full stage discipline, build the ACTION formula column + conditional formatting, run your first real weekly review with numbers, and schedule the Thursday ritual in your phone calendar.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755 / 1010</a:t>
            </a:r>
          </a:p>
        </p:txBody>
      </p:sp>
    </p:spTree>
  </p:cSld>
  <p:clrMapOvr>
    <a:masterClrMapping/>
  </p:clrMapOvr>
</p:sld>
</file>

<file path=ppt/slides/slide7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55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crm-sheet (link/CSV) with stages, ACTION column, weekly-review summary (first real numbers + one process fix) in SB-&lt;id&gt;-D55. Acceptance: every lead has stage + next action; review shows 5 counts + reply rate.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756 / 1010</a:t>
            </a:r>
          </a:p>
        </p:txBody>
      </p:sp>
    </p:spTree>
  </p:cSld>
  <p:clrMapOvr>
    <a:masterClrMapping/>
  </p:clrMapOvr>
</p:sld>
</file>

<file path=ppt/slides/slide7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55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CRM as graveyard (logged, never worked)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ACTION column exists to be emptied daily.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skipping the weekly review because 'busy'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busy without numbers is how months vanish.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skipping the weekly review because 'busy'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busy without numbers is how months vanish.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757 / 1010</a:t>
            </a:r>
          </a:p>
        </p:txBody>
      </p:sp>
    </p:spTree>
  </p:cSld>
  <p:clrMapOvr>
    <a:masterClrMapping/>
  </p:clrMapOvr>
</p:sld>
</file>

<file path=ppt/slides/slide7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55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758 / 1010</a:t>
            </a:r>
          </a:p>
        </p:txBody>
      </p:sp>
    </p:spTree>
  </p:cSld>
  <p:clrMapOvr>
    <a:masterClrMapping/>
  </p:clrMapOvr>
</p:sld>
</file>

<file path=ppt/slides/slide7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55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55”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55  ·  759 / 1010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Excel charts, trackers &amp; lookup tables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76 / 1010</a:t>
            </a:r>
          </a:p>
        </p:txBody>
      </p:sp>
    </p:spTree>
  </p:cSld>
  <p:clrMapOvr>
    <a:masterClrMapping/>
  </p:clrMapOvr>
</p:sld>
</file>

<file path=ppt/slides/slide7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Pricing models &amp; personal rate card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29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760 / 1010</a:t>
            </a:r>
          </a:p>
        </p:txBody>
      </p:sp>
    </p:spTree>
  </p:cSld>
  <p:clrMapOvr>
    <a:masterClrMapping/>
  </p:clrMapOvr>
</p:sld>
</file>

<file path=ppt/slides/slide7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56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Pricing models &amp; personal rate card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761 / 1010</a:t>
            </a:r>
          </a:p>
        </p:txBody>
      </p:sp>
    </p:spTree>
  </p:cSld>
  <p:clrMapOvr>
    <a:masterClrMapping/>
  </p:clrMapOvr>
</p:sld>
</file>

<file path=ppt/slides/slide7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Pricing models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hourly (transparent, caps income), per-project (value-priced, scope discipline required), retainer (predictable monthly — the goal).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Your rate card = floor + market + value.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Raise rates after every 5 five-star reviews or every 10 projects — small steps, no apologies.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762 / 1010</a:t>
            </a:r>
          </a:p>
        </p:txBody>
      </p:sp>
    </p:spTree>
  </p:cSld>
  <p:clrMapOvr>
    <a:masterClrMapping/>
  </p:clrMapOvr>
</p:sld>
</file>

<file path=ppt/slides/slide7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Compute your real hourly floor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(monthly living costs + business costs + 20% buffer) ÷ billable hours (~100 beginner, ~120 experienced). Below this you subsidise clients.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Revenue-per-hour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project price ÷ ACTUAL hours (tracked!) — if a ৳20k project took 40 h, your real rate is ৳500/h → raise price or cut scope next time.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Per-project pricing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estimate hours × target rate × 1.25 (buffer for revisions/communication) → round to a clean number → present as 3 options.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763 / 1010</a:t>
            </a:r>
          </a:p>
        </p:txBody>
      </p:sp>
    </p:spTree>
  </p:cSld>
  <p:clrMapOvr>
    <a:masterClrMapping/>
  </p:clrMapOvr>
</p:sld>
</file>

<file path=ppt/slides/slide7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Retainer design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monthly deliverables with a cap ('8 reels + community replies, up to 2 revision rounds'), fixed day-of-month delivery, 10–20% discount vs ad-hoc — predictable for both sides.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Rate card document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services table (service, scope, timeline, 3 tiers), hourly consult rate, rush fee (+30% for &lt;72 h), out-of-scope rate. Send as PDF, never as a spreadsheet.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Raise ritual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after review milestone → new clients get new rates immediately; existing clients get 30-day notice + one renewal at old rate (goodwill that retains).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764 / 1010</a:t>
            </a:r>
          </a:p>
        </p:txBody>
      </p:sp>
    </p:spTree>
  </p:cSld>
  <p:clrMapOvr>
    <a:masterClrMapping/>
  </p:clrMapOvr>
</p:sld>
</file>

<file path=ppt/slides/slide7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Currency note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international clients (Upwork/direct) price in USD at international levels, not local — your $15/h is competitive; your ৳1500/h local equivalent mindset loses export income.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765 / 1010</a:t>
            </a:r>
          </a:p>
        </p:txBody>
      </p:sp>
    </p:spTree>
  </p:cSld>
  <p:clrMapOvr>
    <a:masterClrMapping/>
  </p:clrMapOvr>
</p:sld>
</file>

<file path=ppt/slides/slide7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56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Rate card excerpt (month 3): logo ৳8/12/20k · menu design ৳5/8/14k · reels package retainer ৳15/22/32k per month · consult ৳1500/h · rush +30%. Revenue/hour log showed logo Basic at ৳450/h → raised to ৳9k, zero lost orders.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766 / 1010</a:t>
            </a:r>
          </a:p>
        </p:txBody>
      </p:sp>
    </p:spTree>
  </p:cSld>
  <p:clrMapOvr>
    <a:masterClrMapping/>
  </p:clrMapOvr>
</p:sld>
</file>

<file path=ppt/slides/slide7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56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your real rate card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floor calculation shown, ≥4 services with 3 tiers each, retainer offer, rush/out-of-scope rules, clean PDF on your letterhead. Then a mock raise: rewrite one tier +20% and justify it in writing.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767 / 1010</a:t>
            </a:r>
          </a:p>
        </p:txBody>
      </p:sp>
    </p:spTree>
  </p:cSld>
  <p:clrMapOvr>
    <a:masterClrMapping/>
  </p:clrMapOvr>
</p:sld>
</file>

<file path=ppt/slides/slide7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56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rate-card.pdf + floor-calculation sheet in SB-&lt;id&gt;-D56. Acceptance: floor math shown and above living-cost line; 4 services × 3 tiers; retainer + rush rules present.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768 / 1010</a:t>
            </a:r>
          </a:p>
        </p:txBody>
      </p:sp>
    </p:spTree>
  </p:cSld>
  <p:clrMapOvr>
    <a:masterClrMapping/>
  </p:clrMapOvr>
</p:sld>
</file>

<file path=ppt/slides/slide7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56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pricing hours without tracking hours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'felt like a good rate' is not data. Track every project from day one (Day 58 system).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one giant rate for everyone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tiers let budget-constrained clients buy SOMETHING instead of nothing.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one giant rate for everyone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tiers let budget-constrained clients buy SOMETHING instead of nothing.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769 / 1010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Charts make your numbers persuasive; lookup tables make big data manageable. Both are client-deliverable skills (report dashboards sell well).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VLOOKUP/XLOOKUP = 'find this value in a table and bring back a matching column' — the most-used business formula.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77 / 1010</a:t>
            </a:r>
          </a:p>
        </p:txBody>
      </p:sp>
    </p:spTree>
  </p:cSld>
  <p:clrMapOvr>
    <a:masterClrMapping/>
  </p:clrMapOvr>
</p:sld>
</file>

<file path=ppt/slides/slide7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56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770 / 1010</a:t>
            </a:r>
          </a:p>
        </p:txBody>
      </p:sp>
    </p:spTree>
  </p:cSld>
  <p:clrMapOvr>
    <a:masterClrMapping/>
  </p:clrMapOvr>
</p:sld>
</file>

<file path=ppt/slides/slide7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56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56”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56  ·  771 / 1010</a:t>
            </a:r>
          </a:p>
        </p:txBody>
      </p:sp>
    </p:spTree>
  </p:cSld>
  <p:clrMapOvr>
    <a:masterClrMapping/>
  </p:clrMapOvr>
</p:sld>
</file>

<file path=ppt/slides/slide7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57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Invoicing, payments &amp; contracts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30 Nov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772 / 1010</a:t>
            </a:r>
          </a:p>
        </p:txBody>
      </p:sp>
    </p:spTree>
  </p:cSld>
  <p:clrMapOvr>
    <a:masterClrMapping/>
  </p:clrMapOvr>
</p:sld>
</file>

<file path=ppt/slides/slide7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57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Invoicing, payments &amp; contracts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773 / 1010</a:t>
            </a:r>
          </a:p>
        </p:txBody>
      </p:sp>
    </p:spTree>
  </p:cSld>
  <p:clrMapOvr>
    <a:masterClrMapping/>
  </p:clrMapOvr>
</p:sld>
</file>

<file path=ppt/slides/slide7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Invoice + contract + payment rails = getting paid on time, every time. Unpaid work is a process failure, not bad luck.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Terms that protect you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50% advance (new clients), milestones on big projects, late-fee clause, work pauses on overdue invoices.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774 / 1010</a:t>
            </a:r>
          </a:p>
        </p:txBody>
      </p:sp>
    </p:spTree>
  </p:cSld>
  <p:clrMapOvr>
    <a:masterClrMapping/>
  </p:clrMapOvr>
</p:sld>
</file>

<file path=ppt/slides/slide7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Invoice essentials (your Day-3 template, now professional)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unique number (INV-2026-001 sequence), issue + due date, your details, client details, line items (deliverable, qty, rate), subtotal, advance received, balance due, payment methods, thank-you line.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Send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PDF attachment + message body summary; sent the SAME day work is delivered/milestone hit; due date 7 days (local) / immediate advance before work starts.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Payment rails (BD freelancer stack)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bKash/Nagad (local, instant), bank transfer (corporate), Payoneer/Wise (international — set these up NOW, approval takes days), PayPal where available. List 2–3 options on every invoice.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775 / 1010</a:t>
            </a:r>
          </a:p>
        </p:txBody>
      </p:sp>
    </p:spTree>
  </p:cSld>
  <p:clrMapOvr>
    <a:masterClrMapping/>
  </p:clrMapOvr>
</p:sld>
</file>

<file path=ppt/slides/slide7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Contract one-pager (plain language)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parties, scope (the proposal's plan section), timeline, price + schedule, revisions included, out-of-scope rate, ownership (files transfer on FULL payment), confidentiality, termination (either side, work-to-date paid), dispute (talk → mediate → Dhaka courts).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Sign flow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send contract + advance invoice together; work starts ONLY when advance lands (no exceptions, no 'trust me' — that phrase precedes every unpaid story).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Overdue process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day 1 polite reminder ('invoice attached, gentle nudge') → day 4 phone/WhatsApp → day 8 formal (late fee per contract, work paused) → day 15 final notice. Most pay at step 2 if steps exist.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776 / 1010</a:t>
            </a:r>
          </a:p>
        </p:txBody>
      </p:sp>
    </p:spTree>
  </p:cSld>
  <p:clrMapOvr>
    <a:masterClrMapping/>
  </p:clrMapOvr>
</p:sld>
</file>

<file path=ppt/slides/slide7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File everything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/04-Business/invoices + /contracts by client — tax day (Day 60) becomes a 30-minute export instead of a panic.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777 / 1010</a:t>
            </a:r>
          </a:p>
        </p:txBody>
      </p:sp>
    </p:spTree>
  </p:cSld>
  <p:clrMapOvr>
    <a:masterClrMapping/>
  </p:clrMapOvr>
</p:sld>
</file>

<file path=ppt/slides/slide7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57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Milestone deal done right: ৳60k website = 30% start (৳18k), 40% design approval, 30% launch. Contract clause 'files transfer on full payment' → client delayed last tranche → site stayed on staging password, tranche paid in 3 days. No fight, just process.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778 / 1010</a:t>
            </a:r>
          </a:p>
        </p:txBody>
      </p:sp>
    </p:spTree>
  </p:cSld>
  <p:clrMapOvr>
    <a:masterClrMapping/>
  </p:clrMapOvr>
</p:sld>
</file>

<file path=ppt/slides/slide7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57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Produce your money pack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invoice template (numbered, advance line), contract one-pager adapted to your services, payment-reminder sequence (3 messages), and set up/verify Payoneer or Wise account. Then invoice a classmate's mock project end-to-end.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779 / 1010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Prepare clean data (no merged cells, one header row)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select range → Insert → Chart (Column for comparison, Line for time, Pie ≤5 slices).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Chart polish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title states the insight ('Revenue by client, Sep'), legend off when obvious, data labels on for small sets.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Conditional formatting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Home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CF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Color Scales on earnings; Highlight Rules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Greater Than 5000 for big orders.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78 / 1010</a:t>
            </a:r>
          </a:p>
        </p:txBody>
      </p:sp>
    </p:spTree>
  </p:cSld>
  <p:clrMapOvr>
    <a:masterClrMapping/>
  </p:clrMapOvr>
</p:sld>
</file>

<file path=ppt/slides/slide7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57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money-pack/ (invoice-template.pdf, contract-template.pdf, reminder-messages.md, payment account screenshot) + mock invoice pair (sent + paid) in SB-&lt;id&gt;-D57. Acceptance: contract has ownership-on-full-payment + termination clauses; invoice has all 8 essentials.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780 / 1010</a:t>
            </a:r>
          </a:p>
        </p:txBody>
      </p:sp>
    </p:spTree>
  </p:cSld>
  <p:clrMapOvr>
    <a:masterClrMapping/>
  </p:clrMapOvr>
</p:sld>
</file>

<file path=ppt/slides/slide7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57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starting work on a verbal yes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advance-first is the entire protection. No advance, no work.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invoices without due dates or numbers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'which payment is for what?' disputes. Sequence everything.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invoices without due dates or numbers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'which payment is for what?' disputes. Sequence everything.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781 / 1010</a:t>
            </a:r>
          </a:p>
        </p:txBody>
      </p:sp>
    </p:spTree>
  </p:cSld>
  <p:clrMapOvr>
    <a:masterClrMapping/>
  </p:clrMapOvr>
</p:sld>
</file>

<file path=ppt/slides/slide7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57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782 / 1010</a:t>
            </a:r>
          </a:p>
        </p:txBody>
      </p:sp>
    </p:spTree>
  </p:cSld>
  <p:clrMapOvr>
    <a:masterClrMapping/>
  </p:clrMapOvr>
</p:sld>
</file>

<file path=ppt/slides/slide7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57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57”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57  ·  783 / 1010</a:t>
            </a:r>
          </a:p>
        </p:txBody>
      </p:sp>
    </p:spTree>
  </p:cSld>
  <p:clrMapOvr>
    <a:masterClrMapping/>
  </p:clrMapOvr>
</p:sld>
</file>

<file path=ppt/slides/slide7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58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Bookkeeping &amp; earnings tracker setup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01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784 / 1010</a:t>
            </a:r>
          </a:p>
        </p:txBody>
      </p:sp>
    </p:spTree>
  </p:cSld>
  <p:clrMapOvr>
    <a:masterClrMapping/>
  </p:clrMapOvr>
</p:sld>
</file>

<file path=ppt/slides/slide7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58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Bookkeeping &amp; earnings tracker setup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785 / 1010</a:t>
            </a:r>
          </a:p>
        </p:txBody>
      </p:sp>
    </p:spTree>
  </p:cSld>
  <p:clrMapOvr>
    <a:masterClrMapping/>
  </p:clrMapOvr>
</p:sld>
</file>

<file path=ppt/slides/slide7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Bookkeeping = knowing your numbers monthly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revenue, expenses, profit, unpaid invoices, tax set-aside. 30 minutes a month prevents year-end disaster.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Separation is the golden rule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business money ≠ personal money. One dedicated account/mobile wallet changes everything.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786 / 1010</a:t>
            </a:r>
          </a:p>
        </p:txBody>
      </p:sp>
    </p:spTree>
  </p:cSld>
  <p:clrMapOvr>
    <a:masterClrMapping/>
  </p:clrMapOvr>
</p:sld>
</file>

<file path=ppt/slides/slide7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Open the separation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dedicated bKash/bank account for business income ONLY; pay yourself a fixed monthly 'salary' transfer to personal.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Earnings tracker (portal + sheet)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 order the day it happens — date, client, marketplace, task, amount, status (paid/pending/overdue), payment method. You already use /earnings.php — now make it a same-day habit.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Expense log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same sheet, second tab — internet, electricity share, software, transport, equipment. Keep receipts/photos in Drive folder by month.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787 / 1010</a:t>
            </a:r>
          </a:p>
        </p:txBody>
      </p:sp>
    </p:spTree>
  </p:cSld>
  <p:clrMapOvr>
    <a:masterClrMapping/>
  </p:clrMapOvr>
</p:sld>
</file>

<file path=ppt/slides/slide7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Tax set-aside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 every payment received, move 10–15% to a savings pocket ('tax jar') — Bangladesh freelancer income tax realities covered tomorrow; the habit starts today.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Month-end close (30 min, 1st of month)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sum paid vs pending vs overdue → chase overdue (Day-57 sequence) → total expenses → profit = revenue − expenses → write 3 lines: best client, worst margin job, next month focus.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Reserve target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build 3 months of living costs in the reserve pocket — freelance income is lumpy; the reserve turns panic months into strategy months.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788 / 1010</a:t>
            </a:r>
          </a:p>
        </p:txBody>
      </p:sp>
    </p:spTree>
  </p:cSld>
  <p:clrMapOvr>
    <a:masterClrMapping/>
  </p:clrMapOvr>
</p:sld>
</file>

<file path=ppt/slides/slide7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Tools: your portal Earnings page (CSV export), Google Sheets formulas (SUMIF by client/status), Drive receipts folder. No paid software needed at this stage.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789 / 1010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VLOOKUP: =VLOOKUP(D2,RateCard!A:B,2,FALSE)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value, table, column, exact match.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XLOOKUP (newer Excel)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=XLOOKUP(D2,RateCard!A:A,RateCard!B:B,"not found") — no column counting, safer.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Build a client tracker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Client, Project, Stage (dropdown), Due, Amount, Status — with CF colours per stage.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79 / 1010</a:t>
            </a:r>
          </a:p>
        </p:txBody>
      </p:sp>
    </p:spTree>
  </p:cSld>
  <p:clrMapOvr>
    <a:masterClrMapping/>
  </p:clrMapOvr>
</p:sld>
</file>

<file path=ppt/slides/slide7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58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Month close example: paid ৳78k, pending ৳22k (1 overdue ৳8k → reminder sent), expenses ৳14k, tax jar ৳9k → profit ৳55k. 3 lines: best = restaurant retainer (৳32k for 12 h!), worst = logo at ৳380/h real rate → raise Basic tier (done Day 56).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790 / 1010</a:t>
            </a:r>
          </a:p>
        </p:txBody>
      </p:sp>
    </p:spTree>
  </p:cSld>
  <p:clrMapOvr>
    <a:masterClrMapping/>
  </p:clrMapOvr>
</p:sld>
</file>

<file path=ppt/slides/slide7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Build a Freelancer Income Tracker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Headers: Client, Task, Hours, Rate, Total.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Formula =C2*D2; column total.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Currency format; conditional formatting on totals.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Insert bar chart.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791 / 1010</a:t>
            </a:r>
          </a:p>
        </p:txBody>
      </p:sp>
    </p:spTree>
  </p:cSld>
  <p:clrMapOvr>
    <a:masterClrMapping/>
  </p:clrMapOvr>
</p:sld>
</file>

<file path=ppt/slides/slide7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58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Set up the full system live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business wallet/account, tracker tabs (income/expense/tax jar), your first month-end close with REAL course earnings data (add your practice entries in /earnings.php), 3-line summary written.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792 / 1010</a:t>
            </a:r>
          </a:p>
        </p:txBody>
      </p:sp>
    </p:spTree>
  </p:cSld>
  <p:clrMapOvr>
    <a:masterClrMapping/>
  </p:clrMapOvr>
</p:sld>
</file>

<file path=ppt/slides/slide7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58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bookkeeping-system (tracker link/CSV + month-close summary + reserve plan) in SB-&lt;id&gt;-D58. Acceptance: ≥5 earnings rows logged in portal, close shows profit math, tax jar % defined, separation account screenshot.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793 / 1010</a:t>
            </a:r>
          </a:p>
        </p:txBody>
      </p:sp>
    </p:spTree>
  </p:cSld>
  <p:clrMapOvr>
    <a:masterClrMapping/>
  </p:clrMapOvr>
</p:sld>
</file>

<file path=ppt/slides/slide7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58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mixing personal spending into business income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you never know if you're profitable. Salary yourself.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logging monthly from memory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half the orders vanish. Same-day logging, 2 minutes each.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logging monthly from memory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half the orders vanish. Same-day logging, 2 minutes each.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794 / 1010</a:t>
            </a:r>
          </a:p>
        </p:txBody>
      </p:sp>
    </p:spTree>
  </p:cSld>
  <p:clrMapOvr>
    <a:masterClrMapping/>
  </p:clrMapOvr>
</p:sld>
</file>

<file path=ppt/slides/slide7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58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795 / 1010</a:t>
            </a:r>
          </a:p>
        </p:txBody>
      </p:sp>
    </p:spTree>
  </p:cSld>
  <p:clrMapOvr>
    <a:masterClrMapping/>
  </p:clrMapOvr>
</p:sld>
</file>

<file path=ppt/slides/slide7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58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58”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58  ·  796 / 1010</a:t>
            </a:r>
          </a:p>
        </p:txBody>
      </p:sp>
    </p:spTree>
  </p:cSld>
  <p:clrMapOvr>
    <a:masterClrMapping/>
  </p:clrMapOvr>
</p:sld>
</file>

<file path=ppt/slides/slide7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59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59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Monthly earnings report &amp; metrics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02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797 / 1010</a:t>
            </a:r>
          </a:p>
        </p:txBody>
      </p:sp>
    </p:spTree>
  </p:cSld>
  <p:clrMapOvr>
    <a:masterClrMapping/>
  </p:clrMapOvr>
</p:sld>
</file>

<file path=ppt/slides/slide7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59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Monthly earnings report &amp; metrics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798 / 1010</a:t>
            </a:r>
          </a:p>
        </p:txBody>
      </p:sp>
    </p:spTree>
  </p:cSld>
  <p:clrMapOvr>
    <a:masterClrMapping/>
  </p:clrMapOvr>
</p:sld>
</file>

<file path=ppt/slides/slide7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monthly earnings report = your business dashboard AND your retainer-keeper (clients who see numbers, renew). Two audiences, two versions.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Metrics that matter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total, paid vs pending, revenue/hour, per-client share, per-marketplace share, pipeline value, win rate.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799 / 1010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Learning Objectives — Session 1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Explain freelancing · identify computer parts · set up Fiverr account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8 / 1010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Earnings tracker: line chart of monthly revenue Sep→Feb shows growth story; VLOOKUP pulls each client's rate automatically so one sheet prices every new job.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80 / 1010</a:t>
            </a:r>
          </a:p>
        </p:txBody>
      </p:sp>
    </p:spTree>
  </p:cSld>
  <p:clrMapOvr>
    <a:masterClrMapping/>
  </p:clrMapOvr>
</p:sld>
</file>

<file path=ppt/slides/slide8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Internal report (you)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revenue by month (line chart), paid/pending split, revenue per delivered hour, top client &amp; top marketplace share, expenses + profit, tax jar balance, pipeline: leads → replies → proposals → won.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Compute in Sheets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SUMIFS by month/status/marketplace; revenue/hour = amount ÷ tracked hours; concentration risk flag if one client &gt;40% of revenue.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Client report (per retainer client, 1 page)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work delivered this month (links/screenshots), numbers (reach, leads, orders — whatever the service moves), hours used, next month plan, one recommendation.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800 / 1010</a:t>
            </a:r>
          </a:p>
        </p:txBody>
      </p:sp>
    </p:spTree>
  </p:cSld>
  <p:clrMapOvr>
    <a:masterClrMapping/>
  </p:clrMapOvr>
</p:sld>
</file>

<file path=ppt/slides/slide8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Build once, reuse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template with placeholders → 20 min/client/month from your logs. Send same date monthly (the 1st) — reliability itself is the branding.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Read the story, not just totals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revenue up but rev/hour down = you're working harder for the same money (raise rates/cut scope); pending share growing = payment discipline slipping (enforce terms).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Quarterly deep review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compare 3 months → best channel ROI (where do won deals come from?), rate realisation, reserve progress → set next quarter's ONE focus.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801 / 1010</a:t>
            </a:r>
          </a:p>
        </p:txBody>
      </p:sp>
    </p:spTree>
  </p:cSld>
  <p:clrMapOvr>
    <a:masterClrMapping/>
  </p:clrMapOvr>
</p:sld>
</file>

<file path=ppt/slides/slide8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Bot integration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log entries daily in /earnings.php → ask SajibTutor 'my earnings report' for an instant readout between formal reviews.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802 / 1010</a:t>
            </a:r>
          </a:p>
        </p:txBody>
      </p:sp>
    </p:spTree>
  </p:cSld>
  <p:clrMapOvr>
    <a:masterClrMapping/>
  </p:clrMapOvr>
</p:sld>
</file>

<file path=ppt/slides/slide8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59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Dashboard that changed a career: month 3 report showed Fiverr = 60% of hours for 25% of revenue, direct clients = 15% of hours for 50% of revenue → shifted hunting time to direct outreach → month 5: same total hours, +40% income.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803 / 1010</a:t>
            </a:r>
          </a:p>
        </p:txBody>
      </p:sp>
    </p:spTree>
  </p:cSld>
  <p:clrMapOvr>
    <a:masterClrMapping/>
  </p:clrMapOvr>
</p:sld>
</file>

<file path=ppt/slides/slide8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59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your internal earnings dashboard (from your real tracker rows — add more practice entries if needed) + one client-report template. Ask the AI tutor for your earnings readout and compare with your dashboard.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804 / 1010</a:t>
            </a:r>
          </a:p>
        </p:txBody>
      </p:sp>
    </p:spTree>
  </p:cSld>
  <p:clrMapOvr>
    <a:masterClrMapping/>
  </p:clrMapOvr>
</p:sld>
</file>

<file path=ppt/slides/slide8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59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earnings-report.xlsx (dashboard tab with charts + formulas) + client-report-template.pdf in SB-&lt;id&gt;-D59. Acceptance: charts render from data, rev/hour computed, concentration flag works, client template ≤1 page.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805 / 1010</a:t>
            </a:r>
          </a:p>
        </p:txBody>
      </p:sp>
    </p:spTree>
  </p:cSld>
  <p:clrMapOvr>
    <a:masterClrMapping/>
  </p:clrMapOvr>
</p:sld>
</file>

<file path=ppt/slides/slide8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59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vanity reporting (only totals)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per-hour and per-channel numbers are where decisions hide.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client reports only when asked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proactive monthly reports are the #1 retainer renewal driver.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client reports only when asked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proactive monthly reports are the #1 retainer renewal driver.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806 / 1010</a:t>
            </a:r>
          </a:p>
        </p:txBody>
      </p:sp>
    </p:spTree>
  </p:cSld>
  <p:clrMapOvr>
    <a:masterClrMapping/>
  </p:clrMapOvr>
</p:sld>
</file>

<file path=ppt/slides/slide8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59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807 / 1010</a:t>
            </a:r>
          </a:p>
        </p:txBody>
      </p:sp>
    </p:spTree>
  </p:cSld>
  <p:clrMapOvr>
    <a:masterClrMapping/>
  </p:clrMapOvr>
</p:sld>
</file>

<file path=ppt/slides/slide8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59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59”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59  ·  808 / 1010</a:t>
            </a:r>
          </a:p>
        </p:txBody>
      </p:sp>
    </p:spTree>
  </p:cSld>
  <p:clrMapOvr>
    <a:masterClrMapping/>
  </p:clrMapOvr>
</p:sld>
</file>

<file path=ppt/slides/slide8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60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Tax, savings &amp; scaling plan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03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809 / 1010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Excel Advanced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Logical functions IF/AND/OR; VLOOKUP/XLOOKUP.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564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564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29793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Text &amp; date functions.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9392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469392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77621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PivotTables &amp; PivotCharts; data validation; Goal Seek.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81 / 1010</a:t>
            </a:r>
          </a:p>
        </p:txBody>
      </p:sp>
    </p:spTree>
  </p:cSld>
  <p:clrMapOvr>
    <a:masterClrMapping/>
  </p:clrMapOvr>
</p:sld>
</file>

<file path=ppt/slides/slide8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60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Tax, savings &amp; scaling plan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810 / 1010</a:t>
            </a:r>
          </a:p>
        </p:txBody>
      </p:sp>
    </p:spTree>
  </p:cSld>
  <p:clrMapOvr>
    <a:masterClrMapping/>
  </p:clrMapOvr>
</p:sld>
</file>

<file path=ppt/slides/slide8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Tax &amp; scaling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freelancers in Bangladesh have real obligations (TIN, returns) and real advantages (freelancer incentives, remittance bonus). Compliance = peace + loan/visa eligibility.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Scaling without employees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systems (templates, SOPs), price increases, retainers, and subcontracting later. Week 12 quiz today.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811 / 1010</a:t>
            </a:r>
          </a:p>
        </p:txBody>
      </p:sp>
    </p:spTree>
  </p:cSld>
  <p:clrMapOvr>
    <a:masterClrMapping/>
  </p:clrMapOvr>
</p:sld>
</file>

<file path=ppt/slides/slide8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Get a TIN (free, online at NBR e-TIN portal)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needed for returns, business accounts, and credibility. Keep the certificate PDF in /04-Business.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Know your lane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freelance income is 'other sources'/business income depending on structure; many freelancers qualify for tax-free thresholds/rebate zones — verify current-year rules on NBR site or a ৳500 consultant call (worth it once).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Remittance benefit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foreign earnings through banking channels (Payoneer→bank) may qualify for the 2.5% cash incentive — ask your bank; keep remittance certificates.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812 / 1010</a:t>
            </a:r>
          </a:p>
        </p:txBody>
      </p:sp>
    </p:spTree>
  </p:cSld>
  <p:clrMapOvr>
    <a:masterClrMapping/>
  </p:clrMapOvr>
</p:sld>
</file>

<file path=ppt/slides/slide8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Return filing (yearly, by Nov 30 typically)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export your tracker + expense logs (Day 58 makes this 1 hour), file on NBR e-return or via a tax lawyer for the first year (learn by watching).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Savings allocation rule per payment received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10–15% tax jar · 10% reserve (toward 3–6 months) · 5% skill/equipment fund · rest = salary + business costs.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Scaling ladder (in order)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raise rates (easiest) → convert projects to retainers (predictable) → templatise delivery (Day 67 systems) → subcontract overflow to trusted classmates (you keep 15–25% margin, QA responsibility stays yours).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813 / 1010</a:t>
            </a:r>
          </a:p>
        </p:txBody>
      </p:sp>
    </p:spTree>
  </p:cSld>
  <p:clrMapOvr>
    <a:masterClrMapping/>
  </p:clrMapOvr>
</p:sld>
</file>

<file path=ppt/slides/slide8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90-day growth plan draft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income target, channel focus (from Day-59 data), rate move, retainer push list (3 names), skill investment (one course/hour per week).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814 / 1010</a:t>
            </a:r>
          </a:p>
        </p:txBody>
      </p:sp>
    </p:spTree>
  </p:cSld>
  <p:clrMapOvr>
    <a:masterClrMapping/>
  </p:clrMapOvr>
</p:sld>
</file>

<file path=ppt/slides/slide8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60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Real trajectory (composite of alumni patterns): month 3: ৳45k/mo, all Fiverr, no TIN → month 6: TIN done, 2 retainers, ৳95k/mo, tax jar ৳28k → month 12: ৳1.6L/mo, one subcontractor, first return filed in 45 minutes because the tracker was clean.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815 / 1010</a:t>
            </a:r>
          </a:p>
        </p:txBody>
      </p:sp>
    </p:spTree>
  </p:cSld>
  <p:clrMapOvr>
    <a:masterClrMapping/>
  </p:clrMapOvr>
</p:sld>
</file>

<file path=ppt/slides/slide8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60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Complete your compliance + scale pack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start/finish TIN application (or document exact steps), write your allocation rule, draft the 90-day growth plan with real numbers from your dashboard, list 3 retainer candidates.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816 / 1010</a:t>
            </a:r>
          </a:p>
        </p:txBody>
      </p:sp>
    </p:spTree>
  </p:cSld>
  <p:clrMapOvr>
    <a:masterClrMapping/>
  </p:clrMapOvr>
</p:sld>
</file>

<file path=ppt/slides/slide8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60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scale-plan.pdf (90-day plan + allocation rule + TIN status/step-list) in SB-&lt;id&gt;-D60. Acceptance: plan has income target + channel focus + 3 retainer names; allocation percentages sum correctly; tax jar balance shown.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817 / 1010</a:t>
            </a:r>
          </a:p>
        </p:txBody>
      </p:sp>
    </p:spTree>
  </p:cSld>
  <p:clrMapOvr>
    <a:masterClrMapping/>
  </p:clrMapOvr>
</p:sld>
</file>

<file path=ppt/slides/slide8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60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'tax later'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penalties + blocked bank limits + panic in November. TIN first, it's free.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scaling by working nights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scale via price/systems/people, in that order. Hours are capped; rates aren't.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scaling by working nights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scale via price/systems/people, in that order. Hours are capped; rates aren't.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818 / 1010</a:t>
            </a:r>
          </a:p>
        </p:txBody>
      </p:sp>
    </p:spTree>
  </p:cSld>
  <p:clrMapOvr>
    <a:masterClrMapping/>
  </p:clrMapOvr>
</p:sld>
</file>

<file path=ppt/slides/slide8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60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819 / 1010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Week 2 — Office Productivity &amp; Data Gigs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754380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7543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Excel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78908" y="4343400"/>
            <a:ext cx="1234440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78908" y="4434840"/>
            <a:ext cx="12344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PowerPoint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14516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4516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Hardware/network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82 / 1010</a:t>
            </a:r>
          </a:p>
        </p:txBody>
      </p:sp>
    </p:spTree>
  </p:cSld>
  <p:clrMapOvr>
    <a:masterClrMapping/>
  </p:clrMapOvr>
</p:sld>
</file>

<file path=ppt/slides/slide8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60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60”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60  ·  820 / 1010</a:t>
            </a:r>
          </a:p>
        </p:txBody>
      </p:sp>
    </p:spTree>
  </p:cSld>
  <p:clrMapOvr>
    <a:masterClrMapping/>
  </p:clrMapOvr>
</p:sld>
</file>

<file path=ppt/slides/slide8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Fiverr gig SEO &amp; optimisation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06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821 / 1010</a:t>
            </a:r>
          </a:p>
        </p:txBody>
      </p:sp>
    </p:spTree>
  </p:cSld>
  <p:clrMapOvr>
    <a:masterClrMapping/>
  </p:clrMapOvr>
</p:sld>
</file>

<file path=ppt/slides/slide8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61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Fiverr gig SEO &amp; optimisation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822 / 1010</a:t>
            </a:r>
          </a:p>
        </p:txBody>
      </p:sp>
    </p:spTree>
  </p:cSld>
  <p:clrMapOvr>
    <a:masterClrMapping/>
  </p:clrMapOvr>
</p:sld>
</file>

<file path=ppt/slides/slide8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Fiverr ranking = search relevance (keywords in title/tags) × conversion (images, video, price clarity) × reliability (response time, on-time delivery, reviews). You control all three.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Gig SEO: buyers search phrases, not services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title and tags must contain what buyers TYPE.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823 / 1010</a:t>
            </a:r>
          </a:p>
        </p:txBody>
      </p:sp>
    </p:spTree>
  </p:cSld>
  <p:clrMapOvr>
    <a:masterClrMapping/>
  </p:clrMapOvr>
</p:sld>
</file>

<file path=ppt/slides/slide8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Keyword harvest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Fiverr search bar autocomplete for your service (type 'restaurant menu' → note suggestions), competitor gig titles (top 10 results), your Day-38 keyword list.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Title: 'I will [do X] for [niche/with differentiator]' using the strongest keyword phrase — ≤80 chars, no stuffing ('design logo logo design' = penalty smell).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Tags: all 5 slots, exact search phrases from step 1 (menu design, restaurant branding, food menu…) — check they autocomplete as real searches.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824 / 1010</a:t>
            </a:r>
          </a:p>
        </p:txBody>
      </p:sp>
    </p:spTree>
  </p:cSld>
  <p:clrMapOvr>
    <a:masterClrMapping/>
  </p:clrMapOvr>
</p:sld>
</file>

<file path=ppt/slides/slide8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Pricing clarity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3 packages with honest delivery days (promise 3, deliver 2 — on-time+early feeds the algorithm); extras priced (rush, source files, revisions) — extras are pure margin.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Conversion media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slot 1 = result mockup with 3-word benefit text, slot 2 = package comparison table image, slot 3 = process/proof, video = you + offer + one case (60–90 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FAQ engineering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8 FAQs answering objections (revisions? source files? commercial rights? timeline? what do you need from me?) — each FAQ removes a hesitate-and-leave.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825 / 1010</a:t>
            </a:r>
          </a:p>
        </p:txBody>
      </p:sp>
    </p:spTree>
  </p:cSld>
  <p:clrMapOvr>
    <a:masterClrMapping/>
  </p:clrMapOvr>
</p:sld>
</file>

<file path=ppt/slides/slide8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Launch boost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first 2 weeks = respond &lt;1 h (app on phone), share gig link externally (LinkedIn, FB groups, WhatsApp status — external traffic is a ranking signal), ask 2 real early clients honestly (never fake reviews).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826 / 1010</a:t>
            </a:r>
          </a:p>
        </p:txBody>
      </p:sp>
    </p:spTree>
  </p:cSld>
  <p:clrMapOvr>
    <a:masterClrMapping/>
  </p:clrMapOvr>
</p:sld>
</file>

<file path=ppt/slides/slide8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61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Gig relaunch: same skills, retitled from 'I will do graphic design' (rank: invisible) → 'I will design a food menu that sells for your restaurant' + 5 niche tags + video with food shots + 8 FAQs → impressions 40/wk → 900/wk, first order day 6.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827 / 1010</a:t>
            </a:r>
          </a:p>
        </p:txBody>
      </p:sp>
    </p:spTree>
  </p:cSld>
  <p:clrMapOvr>
    <a:masterClrMapping/>
  </p:clrMapOvr>
</p:sld>
</file>

<file path=ppt/slides/slide8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Week 2 · Marketplace Friday 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2866644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28666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Hardware, network, data gig</a:t>
            </a:r>
          </a:p>
        </p:txBody>
      </p:sp>
      <p:sp>
        <p:nvSpPr>
          <p:cNvPr id="9" name="Rectangle 8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828 / 1010</a:t>
            </a:r>
          </a:p>
        </p:txBody>
      </p:sp>
    </p:spTree>
  </p:cSld>
  <p:clrMapOvr>
    <a:masterClrMapping/>
  </p:clrMapOvr>
</p:sld>
</file>

<file path=ppt/slides/slide8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61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Exit ticket + Quiz 1 · 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finish profile, draft 1 gig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829 / 1010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Excel: Formatting, Sorting, Charts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Fonts, number formats, currency, conditional formatting.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564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564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29793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Sort &amp; filter.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93920"/>
            <a:ext cx="11183112" cy="1368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4693920"/>
            <a:ext cx="82296" cy="136855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776216"/>
            <a:ext cx="10515600" cy="12222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Bar/line/pie charts.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83 / 1010</a:t>
            </a:r>
          </a:p>
        </p:txBody>
      </p:sp>
    </p:spTree>
  </p:cSld>
  <p:clrMapOvr>
    <a:masterClrMapping/>
  </p:clrMapOvr>
</p:sld>
</file>

<file path=ppt/slides/slide8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List an SEO Audit / Content Gig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Submit a proposal.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830 / 1010</a:t>
            </a:r>
          </a:p>
        </p:txBody>
      </p:sp>
    </p:spTree>
  </p:cSld>
  <p:clrMapOvr>
    <a:masterClrMapping/>
  </p:clrMapOvr>
</p:sld>
</file>

<file path=ppt/slides/slide8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61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Full gig SEO overhaul of your Day-48 gig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keyword harvest sheet (15 phrases), new title + 5 tags, package table image, 8 FAQs, video re-record if weak. Publish and log baseline impressions today.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831 / 1010</a:t>
            </a:r>
          </a:p>
        </p:txBody>
      </p:sp>
    </p:spTree>
  </p:cSld>
  <p:clrMapOvr>
    <a:masterClrMapping/>
  </p:clrMapOvr>
</p:sld>
</file>

<file path=ppt/slides/slide8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61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gig-seo-worksheet (keywords, title before/after, tags) + updated gig URL + new FAQ list in SB-&lt;id&gt;-D61. Acceptance: title contains buyer phrase, 5 real-search tags, ≥8 FAQs, package table image live.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832 / 1010</a:t>
            </a:r>
          </a:p>
        </p:txBody>
      </p:sp>
    </p:spTree>
  </p:cSld>
  <p:clrMapOvr>
    <a:masterClrMapping/>
  </p:clrMapOvr>
</p:sld>
</file>

<file path=ppt/slides/slide8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61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changing the gig weekly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ranking needs 2–3 weeks of stable data. Optimise, then WAIT and measure.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delivery promise of 1 day to look competitive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one late order craters the reliability score for weeks.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delivery promise of 1 day to look competitive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one late order craters the reliability score for weeks.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833 / 1010</a:t>
            </a:r>
          </a:p>
        </p:txBody>
      </p:sp>
    </p:spTree>
  </p:cSld>
  <p:clrMapOvr>
    <a:masterClrMapping/>
  </p:clrMapOvr>
</p:sld>
</file>

<file path=ppt/slides/slide8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61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834 / 1010</a:t>
            </a:r>
          </a:p>
        </p:txBody>
      </p:sp>
    </p:spTree>
  </p:cSld>
  <p:clrMapOvr>
    <a:masterClrMapping/>
  </p:clrMapOvr>
</p:sld>
</file>

<file path=ppt/slides/slide8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61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61”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61  ·  835 / 1010</a:t>
            </a:r>
          </a:p>
        </p:txBody>
      </p:sp>
    </p:spTree>
  </p:cSld>
  <p:clrMapOvr>
    <a:masterClrMapping/>
  </p:clrMapOvr>
</p:sld>
</file>

<file path=ppt/slides/slide8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62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Upwork proposal sprint (10 sends)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07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836 / 1010</a:t>
            </a:r>
          </a:p>
        </p:txBody>
      </p:sp>
    </p:spTree>
  </p:cSld>
  <p:clrMapOvr>
    <a:masterClrMapping/>
  </p:clrMapOvr>
</p:sld>
</file>

<file path=ppt/slides/slide8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62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Upwork proposal sprint (10 sends)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837 / 1010</a:t>
            </a:r>
          </a:p>
        </p:txBody>
      </p:sp>
    </p:spTree>
  </p:cSld>
  <p:clrMapOvr>
    <a:masterClrMapping/>
  </p:clrMapOvr>
</p:sld>
</file>

<file path=ppt/slides/slide8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Upwork = proposal game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clients post jobs, you bid with relevance. Winning rate lives in the FIRST TWO LINES — that's all most clients read.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Sprint format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10 tailored proposals in one session. Volume with quality beats both volume-spam and perfectionist-zero.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838 / 1010</a:t>
            </a:r>
          </a:p>
        </p:txBody>
      </p:sp>
    </p:spTree>
  </p:cSld>
  <p:clrMapOvr>
    <a:masterClrMapping/>
  </p:clrMapOvr>
</p:sld>
</file>

<file path=ppt/slides/slide8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Job filtering (protect your Connects)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posted &lt;6 h, payment verified, client review ≥4.5, &lt;15 proposals, budget matches your tier, job description specific (vague = headache). Skip everything else.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First 2 lines = their problem + your first step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'Your WooCommerce site loading in 7 s is costing mobile buyers — I'd start with image WebP conversion and cache, typically a 2–3 s gain in week one.' Never 'I am a passionate freelancer…'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Proof 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ONE relevant case with a number ('Took a Dhaka shop from 8 s → 1.9 s, orders +30%') + link to that portfolio piece.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839 / 1010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Convert yesterday's pricing sheet totals into a column chart, add CF to flag low-margin rows, and build a 10-row client tracker with a VLOOKUP rate column.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84 / 1010</a:t>
            </a:r>
          </a:p>
        </p:txBody>
      </p:sp>
    </p:spTree>
  </p:cSld>
  <p:clrMapOvr>
    <a:masterClrMapping/>
  </p:clrMapOvr>
</p:sld>
</file>

<file path=ppt/slides/slide8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Sharp question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one question that shows expertise and invites reply ('Is checkout the slowest page, or product listings too?') — replies start conversations, conversations win.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Scope + price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restate what you'll deliver in 3 bullets, fixed price from your rate card (or hourly range), timeline, availability start date.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Attachments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2–3 max, relevant ONLY (that case study PDF, not your whole portfolio).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840 / 1010</a:t>
            </a:r>
          </a:p>
        </p:txBody>
      </p:sp>
    </p:spTree>
  </p:cSld>
  <p:clrMapOvr>
    <a:masterClrMapping/>
  </p:clrMapOvr>
</p:sld>
</file>

<file path=ppt/slides/slide8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Sprint ritual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90 min → 10 proposals (9 min each: read job 2, first-lines 2, proof+question 2, scope/price 2, polish 1) → log all 10 in pipeline with follow-up +5 days → review reply rate weekly, improve the weakest step.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841 / 1010</a:t>
            </a:r>
          </a:p>
        </p:txBody>
      </p:sp>
    </p:spTree>
  </p:cSld>
  <p:clrMapOvr>
    <a:masterClrMapping/>
  </p:clrMapOvr>
</p:sld>
</file>

<file path=ppt/slides/slide8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62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9-minute winning proposal (real pattern): 2 lines naming their slow checkout + first fix → proof: shop 8s→1.9s case → question: 'mobile or desktop worse?' → fixed ৳25k, 10 days, start Monday → client replied in 40 min ('finally someone who read the post'), hired that week.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842 / 1010</a:t>
            </a:r>
          </a:p>
        </p:txBody>
      </p:sp>
    </p:spTree>
  </p:cSld>
  <p:clrMapOvr>
    <a:masterClrMapping/>
  </p:clrMapOvr>
</p:sld>
</file>

<file path=ppt/slides/slide8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62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UPWORK SPRINT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 real proposals (or 10 on trainer-provided job descriptions if accounts are new/Connect-limited): full first-two-lines discipline, logged in pipeline. Debrief: read all 10 first-lines aloud to the class; vote the 3 most clickable and why.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843 / 1010</a:t>
            </a:r>
          </a:p>
        </p:txBody>
      </p:sp>
    </p:spTree>
  </p:cSld>
  <p:clrMapOvr>
    <a:masterClrMapping/>
  </p:clrMapOvr>
</p:sld>
</file>

<file path=ppt/slides/slide8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62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proposal-sprint/ (10 proposals as .md/.pdf + pipeline log rows + job filter checklist) in SB-&lt;id&gt;-D62. Acceptance: every proposal opens with client's problem (not your bio), has number-proof + one question; sprint completed in ≤2 h.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844 / 1010</a:t>
            </a:r>
          </a:p>
        </p:txBody>
      </p:sp>
    </p:spTree>
  </p:cSld>
  <p:clrMapOvr>
    <a:masterClrMapping/>
  </p:clrMapOvr>
</p:sld>
</file>

<file path=ppt/slides/slide8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62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copy-paste templates with the client's name swapped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clients spot it in one line; reply rate zero.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bidding on everything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Connects burn, stats drop, focus dies. The filter IS the skill.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bidding on everything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Connects burn, stats drop, focus dies. The filter IS the skill.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845 / 1010</a:t>
            </a:r>
          </a:p>
        </p:txBody>
      </p:sp>
    </p:spTree>
  </p:cSld>
  <p:clrMapOvr>
    <a:masterClrMapping/>
  </p:clrMapOvr>
</p:sld>
</file>

<file path=ppt/slides/slide8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62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846 / 1010</a:t>
            </a:r>
          </a:p>
        </p:txBody>
      </p:sp>
    </p:spTree>
  </p:cSld>
  <p:clrMapOvr>
    <a:masterClrMapping/>
  </p:clrMapOvr>
</p:sld>
</file>

<file path=ppt/slides/slide8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62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62”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62  ·  847 / 1010</a:t>
            </a:r>
          </a:p>
        </p:txBody>
      </p:sp>
    </p:spTree>
  </p:cSld>
  <p:clrMapOvr>
    <a:masterClrMapping/>
  </p:clrMapOvr>
</p:sld>
</file>

<file path=ppt/slides/slide8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63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Freelancer.com, Kwork, Legiit, SEOClerk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08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848 / 1010</a:t>
            </a:r>
          </a:p>
        </p:txBody>
      </p:sp>
    </p:spTree>
  </p:cSld>
  <p:clrMapOvr>
    <a:masterClrMapping/>
  </p:clrMapOvr>
</p:sld>
</file>

<file path=ppt/slides/slide8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63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Freelancer.com, Kwork, Legiit, SEOClerk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849 / 1010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client-tracker.xlsx with chart + CF + lookup in SB-&lt;id&gt;-D06. Acceptance: chart titled with insight, lookup returns correct rates, tracker has dropdown stages.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85 / 1010</a:t>
            </a:r>
          </a:p>
        </p:txBody>
      </p:sp>
    </p:spTree>
  </p:cSld>
  <p:clrMapOvr>
    <a:masterClrMapping/>
  </p:clrMapOvr>
</p:sld>
</file>

<file path=ppt/slides/slide8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Portfolio platforms beyond the big two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Freelancer.com (contests + bids), Kwork (productised 'kworks', CIS+global buyers), Legiit &amp; SEOClerk (SEO/ digital-marketing niches, fast first reviews).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Strategy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one primary marketplace + 1–2 niche platforms. Each platform = a storefront; unmaintained storefronts hurt more than absent ones.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850 / 1010</a:t>
            </a:r>
          </a:p>
        </p:txBody>
      </p:sp>
    </p:spTree>
  </p:cSld>
  <p:clrMapOvr>
    <a:masterClrMapping/>
  </p:clrMapOvr>
</p:sld>
</file>

<file path=ppt/slides/slide8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Freelancer.com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complete profile (skills tests free ones first), bid on 5 well-specified projects/day with your Day-62 first-two-lines format; contests = free portfolio material early on (enter only ones you'd win).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Kwork: create 5 'kworks' (fixed-price service cards) mirroring your Fiverr packages — title formula identical (buyer phrase + niche); Kwork rewards fast delivery + 5-day-active streaks.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Legiit: SEO-focused marketplace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list logo/website/SEO services; community forum participation brings direct DMs; payment via PayPal/Payoneer.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851 / 1010</a:t>
            </a:r>
          </a:p>
        </p:txBody>
      </p:sp>
    </p:spTree>
  </p:cSld>
  <p:clrMapOvr>
    <a:masterClrMapping/>
  </p:clrMapOvr>
</p:sld>
</file>

<file path=ppt/slides/slide8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SEOClerk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micro-services ($1–50 range) — perfect for first international reviews fast (logo critique, quick audits, 500-word posts); use early wins for social proof screenshots, then graduate buyers to your main gigs.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Cross-platform hygiene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same photo, same offer sentence, same portfolio links everywhere; response time matters on ALL of them; never leave a profile '90% complete'.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Time budget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primary (Fiverr/Upwork) 60%, niche platforms 30%, experiments 10%. Track per-platform revenue in your earnings tracker (marketplace column) — the Day-59 report shows where hours actually pay.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852 / 1010</a:t>
            </a:r>
          </a:p>
        </p:txBody>
      </p:sp>
    </p:spTree>
  </p:cSld>
  <p:clrMapOvr>
    <a:masterClrMapping/>
  </p:clrMapOvr>
</p:sld>
</file>

<file path=ppt/slides/slide8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Review engine on new platforms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over-deliver the first 3 orders (bonus file, faster delivery, thank-you note) — first 3 reviews set the platform trajectory.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853 / 1010</a:t>
            </a:r>
          </a:p>
        </p:txBody>
      </p:sp>
    </p:spTree>
  </p:cSld>
  <p:clrMapOvr>
    <a:masterClrMapping/>
  </p:clrMapOvr>
</p:sld>
</file>

<file path=ppt/slides/slide8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63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SEOClerk ladder: $10 'menu redesign critique' × 4 orders (all 5★, 2-day delivery) → profile proof → buyer #3 asked for the full menu (took it off-platform properly through the platform's larger gig) → ৳6,000 order. Micro → macro path.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854 / 1010</a:t>
            </a:r>
          </a:p>
        </p:txBody>
      </p:sp>
    </p:spTree>
  </p:cSld>
  <p:clrMapOvr>
    <a:masterClrMapping/>
  </p:clrMapOvr>
</p:sld>
</file>

<file path=ppt/slides/slide8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The Big Marketplaces (2026)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Fiverr: gig-based, beginner-friendly.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Upwork: proposal-based, higher budgets.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Freelancer.com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projects + contests.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Others: SEOClerk, Kwork, Legiit, PPH, Toptal, LinkedIn, BdJobs.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855 / 1010</a:t>
            </a:r>
          </a:p>
        </p:txBody>
      </p:sp>
    </p:spTree>
  </p:cSld>
  <p:clrMapOvr>
    <a:masterClrMapping/>
  </p:clrMapOvr>
</p:sld>
</file>

<file path=ppt/slides/slide8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63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Choose and fully set up TWO platforms from today's list (profile 100%, 3–5 service listings each, first bid/kwork live). Add both to your earnings tracker's marketplace dropdown plan.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856 / 1010</a:t>
            </a:r>
          </a:p>
        </p:txBody>
      </p:sp>
    </p:spTree>
  </p:cSld>
  <p:clrMapOvr>
    <a:masterClrMapping/>
  </p:clrMapOvr>
</p:sld>
</file>

<file path=ppt/slides/slide8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63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platform-urls.txt (2 platform profiles + listings) + listings strategy note (why these two, time budget split) in SB-&lt;id&gt;-D63. Acceptance: both profiles complete with photo/offer/portfolio, ≥3 listings live each, one bid/order activity attempted.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857 / 1010</a:t>
            </a:r>
          </a:p>
        </p:txBody>
      </p:sp>
    </p:spTree>
  </p:cSld>
  <p:clrMapOvr>
    <a:masterClrMapping/>
  </p:clrMapOvr>
</p:sld>
</file>

<file path=ppt/slides/slide8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63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7 half-built profiles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zero anywhere. Two done beats seven started.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taking platform clients off-platform to dodge fees before trust/reviews exist → account ban risk; follow each platform's rules while building.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taking platform clients off-platform to dodge fees before trust/reviews exist → account ban risk; follow each platform's rules while building.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858 / 1010</a:t>
            </a:r>
          </a:p>
        </p:txBody>
      </p:sp>
    </p:spTree>
  </p:cSld>
  <p:clrMapOvr>
    <a:masterClrMapping/>
  </p:clrMapOvr>
</p:sld>
</file>

<file path=ppt/slides/slide8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63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859 / 1010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3D pies and 12-colour charts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unreadable. One insight per chart.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VLOOKUP without FALSE (exact match)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silently wrong numbers.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VLOOKUP without FALSE (exact match)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silently wrong numbers.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86 / 1010</a:t>
            </a:r>
          </a:p>
        </p:txBody>
      </p:sp>
    </p:spTree>
  </p:cSld>
  <p:clrMapOvr>
    <a:masterClrMapping/>
  </p:clrMapOvr>
</p:sld>
</file>

<file path=ppt/slides/slide8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63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63”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63  ·  860 / 1010</a:t>
            </a:r>
          </a:p>
        </p:txBody>
      </p:sp>
    </p:spTree>
  </p:cSld>
  <p:clrMapOvr>
    <a:masterClrMapping/>
  </p:clrMapOvr>
</p:sld>
</file>

<file path=ppt/slides/slide8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64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PeoplePerHour, Toptal, LinkedIn contracts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09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861 / 1010</a:t>
            </a:r>
          </a:p>
        </p:txBody>
      </p:sp>
    </p:spTree>
  </p:cSld>
  <p:clrMapOvr>
    <a:masterClrMapping/>
  </p:clrMapOvr>
</p:sld>
</file>

<file path=ppt/slides/slide8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64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PeoplePerHour, Toptal, LinkedIn contracts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862 / 1010</a:t>
            </a:r>
          </a:p>
        </p:txBody>
      </p:sp>
    </p:spTree>
  </p:cSld>
  <p:clrMapOvr>
    <a:masterClrMapping/>
  </p:clrMapOvr>
</p:sld>
</file>

<file path=ppt/slides/slide8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The professional tier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PeoplePerHour (UK/EU clients, 'offers' marketplace), Toptal (vetted elite — a 12-month goal, not a week-one channel), LinkedIn (not a marketplace, but where the highest-value direct contracts live).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LinkedIn = content + profile + direct outreach compounding daily.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'Open to Work' (services page) makes you findable by clients, not just recruiters.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863 / 1010</a:t>
            </a:r>
          </a:p>
        </p:txBody>
      </p:sp>
    </p:spTree>
  </p:cSld>
  <p:clrMapOvr>
    <a:masterClrMapping/>
  </p:clrMapOvr>
</p:sld>
</file>

<file path=ppt/slides/slide8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PeoplePerHour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profile + 3 'Offers' (their gig equivalent) priced in GBP — mirror your rate card at international level; certification badges (their free skill tests) raise trust.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Toptal reality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application → language/test interview → live skill review → test project (~3% acceptance). Prep path: 10+ solid case studies, strong English call practice (Day 8/53), specialty depth. Apply in month 6–12 — today: bookmark requirements.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LinkedIn profile = landing page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headline = offer sentence (not 'Freelancer at Fiverr'), About = 3 paragraphs (who I help / proof / how to start), Featured section = case studies + gig links, banner = your Day-22 branding.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864 / 1010</a:t>
            </a:r>
          </a:p>
        </p:txBody>
      </p:sp>
    </p:spTree>
  </p:cSld>
  <p:clrMapOvr>
    <a:masterClrMapping/>
  </p:clrMapOvr>
</p:sld>
</file>

<file path=ppt/slides/slide8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Services Page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LinkedIn profile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Open to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Providing services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list services + location-agnostic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appears in service searches.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Content rhythm (2 posts/week, 20 min each)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one case-study post (number + story + screenshot), one tip post (from your daily work) — comments on 5 niche posts daily beats posting into the void.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Direct channel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your Day-49 LinkedIn-sourced leads → connect with a NOTE (no pitch) → engage their posts 2–3× → then the Day-51 message. Warm beats cold by ~3×.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865 / 1010</a:t>
            </a:r>
          </a:p>
        </p:txBody>
      </p:sp>
    </p:spTree>
  </p:cSld>
  <p:clrMapOvr>
    <a:masterClrMapping/>
  </p:clrMapOvr>
</p:sld>
</file>

<file path=ppt/slides/slide8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Contract flow via LinkedIn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same money pack (Day 57) — international clients often prefer Wise/Payoneer + a signed one-pager; you are export-ready.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866 / 1010</a:t>
            </a:r>
          </a:p>
        </p:txBody>
      </p:sp>
    </p:spTree>
  </p:cSld>
  <p:clrMapOvr>
    <a:masterClrMapping/>
  </p:clrMapOvr>
</p:sld>
</file>

<file path=ppt/slides/slide8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64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LinkedIn compounding (realistic): weeks 1–4: 2 posts/wk + 5 comments/day → 300 relevant connections → week 6: a restaurant-group owner DMs after a case-study post ('we have 4 outlets…') → ৳40k/mo retainer. No marketplace fees, no bidding.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867 / 1010</a:t>
            </a:r>
          </a:p>
        </p:txBody>
      </p:sp>
    </p:spTree>
  </p:cSld>
  <p:clrMapOvr>
    <a:masterClrMapping/>
  </p:clrMapOvr>
</p:sld>
</file>

<file path=ppt/slides/slide8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64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Full LinkedIn landing-page makeover (headline/About/Featured/banner/services page) + first case-study post published + 5 genuine comments on niche posts + PPH profile started if chosen.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868 / 1010</a:t>
            </a:r>
          </a:p>
        </p:txBody>
      </p:sp>
    </p:spTree>
  </p:cSld>
  <p:clrMapOvr>
    <a:masterClrMapping/>
  </p:clrMapOvr>
</p:sld>
</file>

<file path=ppt/slides/slide8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64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linkedin-url + services-page screenshot + first post link + PPH (or Toptal-requirements note) in SB-&lt;id&gt;-D64. Acceptance: headline = offer sentence, Featured has ≥2 case studies, post live with number-proof.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869 / 1010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87 / 1010</a:t>
            </a:r>
          </a:p>
        </p:txBody>
      </p:sp>
    </p:spTree>
  </p:cSld>
  <p:clrMapOvr>
    <a:masterClrMapping/>
  </p:clrMapOvr>
</p:sld>
</file>

<file path=ppt/slides/slide8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64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LinkedIn as a CV ('seeking opportunities')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make it a storefront (what you sell, proof, how to buy).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posting then vanishing → the algorithm + clients reward rhythm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2/week for 8 weeks before judging.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posting then vanishing → the algorithm + clients reward rhythm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2/week for 8 weeks before judging.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870 / 1010</a:t>
            </a:r>
          </a:p>
        </p:txBody>
      </p:sp>
    </p:spTree>
  </p:cSld>
  <p:clrMapOvr>
    <a:masterClrMapping/>
  </p:clrMapOvr>
</p:sld>
</file>

<file path=ppt/slides/slide8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64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871 / 1010</a:t>
            </a:r>
          </a:p>
        </p:txBody>
      </p:sp>
    </p:spTree>
  </p:cSld>
  <p:clrMapOvr>
    <a:masterClrMapping/>
  </p:clrMapOvr>
</p:sld>
</file>

<file path=ppt/slides/slide8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64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64”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64  ·  872 / 1010</a:t>
            </a:r>
          </a:p>
        </p:txBody>
      </p:sp>
    </p:spTree>
  </p:cSld>
  <p:clrMapOvr>
    <a:masterClrMapping/>
  </p:clrMapOvr>
</p:sld>
</file>

<file path=ppt/slides/slide8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65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BdJobs &amp; local client channel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10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873 / 1010</a:t>
            </a:r>
          </a:p>
        </p:txBody>
      </p:sp>
    </p:spTree>
  </p:cSld>
  <p:clrMapOvr>
    <a:masterClrMapping/>
  </p:clrMapOvr>
</p:sld>
</file>

<file path=ppt/slides/slide8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65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BdJobs &amp; local client channel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874 / 1010</a:t>
            </a:r>
          </a:p>
        </p:txBody>
      </p:sp>
    </p:spTree>
  </p:cSld>
  <p:clrMapOvr>
    <a:masterClrMapping/>
  </p:clrMapOvr>
</p:sld>
</file>

<file path=ppt/slides/slide8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65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local channel (BdJobs + BD business directories + your city's streets) is the fastest first-income path: local businesses pay in bKash, meet in person, and refer within their networks.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Local trust formula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Bengali communication + face meeting + printed portfolio + bKash invoicing. Same skills, different wrapper. Week 13 quiz today.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875 / 1010</a:t>
            </a:r>
          </a:p>
        </p:txBody>
      </p:sp>
    </p:spTree>
  </p:cSld>
  <p:clrMapOvr>
    <a:masterClrMapping/>
  </p:clrMapOvr>
</p:sld>
</file>

<file path=ppt/slides/slide8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BdJobs: create a candidate profile (skills: graphic design/web/digital marketing), apply to freelance/contract listings, AND use the company directory to find employers → each company = a potential B2B client (their HR/marketing head).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BD directories &amp; associations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BASIS, e-CAB, your city chamber of commerce member lists, trade fair exhibitor lists — company name + phone + sector = outreach list gold (add to pipeline with 'directory' channel tag).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street sweep (Khulna/Dhaka advantage)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 businesses within 2 km — restaurants, salons, clinics, coaching centres. Observe: no FB page? dead page? bad photos? printed menu from 2019? Each observation = an offer.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876 / 1010</a:t>
            </a:r>
          </a:p>
        </p:txBody>
      </p:sp>
    </p:spTree>
  </p:cSld>
  <p:clrMapOvr>
    <a:masterClrMapping/>
  </p:clrMapOvr>
</p:sld>
</file>

<file path=ppt/slides/slide8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Face-meeting kit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printed portfolio (Day-25 PDF at a print shop, ৳100), business cards (Day-22 collateral), phone with your reels/promo ready — 10-minute visit script: observation → 'I make this for businesses like yours' → sample → WhatsApp follow-up same evening.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Local offer packaging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fixed Bengali-price packages ('সোশ্যাল মিডিয়া প্যাকেজ ৳৮,০০০/মাস — ১২টি পোস্ট + ৪ রিলস'), bKash advance accepted, one-page Bengali proposal option.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Referral loop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after every local delivery, ask for 2 introductions ('আপনার মতো আরও দুই জন ব্যবসার মালিককে চেনেন?') — local networks refer inside their circles; one salon leads to five.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877 / 1010</a:t>
            </a:r>
          </a:p>
        </p:txBody>
      </p:sp>
    </p:spTree>
  </p:cSld>
  <p:clrMapOvr>
    <a:masterClrMapping/>
  </p:clrMapOvr>
</p:sld>
</file>

<file path=ppt/slides/slide8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65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Log everything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local leads in the same pipeline (channel: local/BdJobs/directory) — Day-59 report will show local vs online economics; most BD freelancers find local closes faster, online pays bigger.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878 / 1010</a:t>
            </a:r>
          </a:p>
        </p:txBody>
      </p:sp>
    </p:spTree>
  </p:cSld>
  <p:clrMapOvr>
    <a:masterClrMapping/>
  </p:clrMapOvr>
</p:sld>
</file>

<file path=ppt/slides/slide8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65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Street sweep result (class pattern): 10 visits → 4 WhatsApp follow-ups → 2 meetings → 1 closed (coaching centre: ৳8,000/mo social package, bKash advance paid on the spot) + 1 referral intro. Cost: one afternoon, ৳100 print.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879 / 1010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  ·  88 / 1010</a:t>
            </a:r>
          </a:p>
        </p:txBody>
      </p:sp>
    </p:spTree>
  </p:cSld>
  <p:clrMapOvr>
    <a:masterClrMapping/>
  </p:clrMapOvr>
</p:sld>
</file>

<file path=ppt/slides/slide8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65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Execute a REAL local sweep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 businesses observed (photos of the problems, with permission), 5 conversations using the script, all logged in pipeline with channel=local. Prepare your face-meeting kit (printed portfolio + cards).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880 / 1010</a:t>
            </a:r>
          </a:p>
        </p:txBody>
      </p:sp>
    </p:spTree>
  </p:cSld>
  <p:clrMapOvr>
    <a:masterClrMapping/>
  </p:clrMapOvr>
</p:sld>
</file>

<file path=ppt/slides/slide8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65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local-sweep-log (10 observations, 5 contacts, script used) + kit photo + BdJobs profile URL in SB-&lt;id&gt;-D65. Acceptance: ≥5 real conversations logged with outcomes; Bengali package sheet written; follow-ups sent same evening.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881 / 1010</a:t>
            </a:r>
          </a:p>
        </p:txBody>
      </p:sp>
    </p:spTree>
  </p:cSld>
  <p:clrMapOvr>
    <a:masterClrMapping/>
  </p:clrMapOvr>
</p:sld>
</file>

<file path=ppt/slides/slide8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65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waiting for 'real clients' online while ignoring the street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local income funds the online climb.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English-only materials for local SMEs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 one-page Bengali offer sheet doubles close rates.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English-only materials for local SMEs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 one-page Bengali offer sheet doubles close rates.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882 / 1010</a:t>
            </a:r>
          </a:p>
        </p:txBody>
      </p:sp>
    </p:spTree>
  </p:cSld>
  <p:clrMapOvr>
    <a:masterClrMapping/>
  </p:clrMapOvr>
</p:sld>
</file>

<file path=ppt/slides/slide8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65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883 / 1010</a:t>
            </a:r>
          </a:p>
        </p:txBody>
      </p:sp>
    </p:spTree>
  </p:cSld>
  <p:clrMapOvr>
    <a:masterClrMapping/>
  </p:clrMapOvr>
</p:sld>
</file>

<file path=ppt/slides/slide8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65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65”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65  ·  884 / 1010</a:t>
            </a:r>
          </a:p>
        </p:txBody>
      </p:sp>
    </p:spTree>
  </p:cSld>
  <p:clrMapOvr>
    <a:masterClrMapping/>
  </p:clrMapOvr>
</p:sld>
</file>

<file path=ppt/slides/slide8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66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AI automation for delivery (bots, reports)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13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885 / 1010</a:t>
            </a:r>
          </a:p>
        </p:txBody>
      </p:sp>
    </p:spTree>
  </p:cSld>
  <p:clrMapOvr>
    <a:masterClrMapping/>
  </p:clrMapOvr>
</p:sld>
</file>

<file path=ppt/slides/slide8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66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AI automation for delivery (bots, reports)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886 / 1010</a:t>
            </a:r>
          </a:p>
        </p:txBody>
      </p:sp>
    </p:spTree>
  </p:cSld>
  <p:clrMapOvr>
    <a:masterClrMapping/>
  </p:clrMapOvr>
</p:sld>
</file>

<file path=ppt/slides/slide8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66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AI automation for DELIVERY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chatbots answer FAQs 24/7, AI drafts reports/first-pass edits, automation removes repetitive work — you scale hours without hiring.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Free-tier stack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WhatsApp Business (auto-replies/labels/catalogue), ChatGPT/Claude/Gemini free (drafting), Google Sheets+Forms (intake), Canva bulk-create (visual batches).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887 / 1010</a:t>
            </a:r>
          </a:p>
        </p:txBody>
      </p:sp>
    </p:spTree>
  </p:cSld>
  <p:clrMapOvr>
    <a:masterClrMapping/>
  </p:clrMapOvr>
</p:sld>
</file>

<file path=ppt/slides/slide8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WhatsApp Business setup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business profile (hours, address, catalogue of services with prices), greeting message (away + response-time expectation), quick replies for your 10 most-asked questions (/price, /packages, /timeline…).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Label system = mini-CRM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New enquiry / Quoted / Active project / Awaiting payment / Done-ask-review — filters your chat list into pipeline stages.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FAQ bot layer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WhatsApp auto-reply + a simple site FAQ page + (stretch) a free chatbot widget (e.g., your course's own SajibTutor pattern) trained on YOUR service Q&amp;A — clients self-serve, you sleep.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888 / 1010</a:t>
            </a:r>
          </a:p>
        </p:txBody>
      </p:sp>
    </p:spTree>
  </p:cSld>
  <p:clrMapOvr>
    <a:masterClrMapping/>
  </p:clrMapOvr>
</p:sld>
</file>

<file path=ppt/slides/slide8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AI-drafted client reports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feed your monthly numbers (Day-59 data) into your brief-prompt template → AI drafts the client report → you edit (10 min instead of 45).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Intake automation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Google Form (project brief: goals, budget range, deadline, assets) → auto-creates a Sheet row → your discovery call arrives pre-briefed. Send the form link with every proposal.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Content batching with AI + Canva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12 post backgrounds in Canva Bulk Create (Sheet CSV of quotes/tips) → AI-varied captions → scheduled in Business Suite. A month of content in one sitting.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889 / 1010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7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PowerPoint pitch decks that sell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85039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8503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4920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74920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38444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38444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21 Sep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50124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50124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89 / 1010</a:t>
            </a:r>
          </a:p>
        </p:txBody>
      </p:sp>
    </p:spTree>
  </p:cSld>
  <p:clrMapOvr>
    <a:masterClrMapping/>
  </p:clrMapOvr>
</p:sld>
</file>

<file path=ppt/slides/slide8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66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Guardrails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AI drafts, you own accuracy + voice; never automate the relationship moments (proposal, apology, negotiation) — automate admin, not empathy.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890 / 1010</a:t>
            </a:r>
          </a:p>
        </p:txBody>
      </p:sp>
    </p:spTree>
  </p:cSld>
  <p:clrMapOvr>
    <a:masterClrMapping/>
  </p:clrMapOvr>
</p:sld>
</file>

<file path=ppt/slides/slide8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66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Automation ROI (one freelancer, month 2): WhatsApp quick-replies cut response time 3 h → 8 min; intake form pre-briefed 6/8 calls; AI-drafted reports saved ~2 h/week → that time became 2 extra reels/client = ৳6k/mo more revenue, same hours.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891 / 1010</a:t>
            </a:r>
          </a:p>
        </p:txBody>
      </p:sp>
    </p:spTree>
  </p:cSld>
  <p:clrMapOvr>
    <a:masterClrMapping/>
  </p:clrMapOvr>
</p:sld>
</file>

<file path=ppt/slides/slide8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66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your delivery automation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WhatsApp Business fully configured (catalogue + greeting + 10 quick replies + labels), intake Google Form live, report-draft prompt saved, one Canva bulk-create batch of 12 posts.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892 / 1010</a:t>
            </a:r>
          </a:p>
        </p:txBody>
      </p:sp>
    </p:spTree>
  </p:cSld>
  <p:clrMapOvr>
    <a:masterClrMapping/>
  </p:clrMapOvr>
</p:sld>
</file>

<file path=ppt/slides/slide8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66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automation-pack/ (WA screenshots, form link, prompt template, bulk-create sample) + time-saved estimate note in SB-&lt;id&gt;-D66. Acceptance: quick replies work on a test message, form creates sheet rows, labels cover 5 stages.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893 / 1010</a:t>
            </a:r>
          </a:p>
        </p:txBody>
      </p:sp>
    </p:spTree>
  </p:cSld>
  <p:clrMapOvr>
    <a:masterClrMapping/>
  </p:clrMapOvr>
</p:sld>
</file>

<file path=ppt/slides/slide8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66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bot answers everything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clients rage at loops. Bots handle FAQs; humans handle money and problems. Escape hatch always visible.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automating without templates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garbage drafts. The brief-prompt template is the real asset.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automating without templates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garbage drafts. The brief-prompt template is the real asset.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894 / 1010</a:t>
            </a:r>
          </a:p>
        </p:txBody>
      </p:sp>
    </p:spTree>
  </p:cSld>
  <p:clrMapOvr>
    <a:masterClrMapping/>
  </p:clrMapOvr>
</p:sld>
</file>

<file path=ppt/slides/slide8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66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895 / 1010</a:t>
            </a:r>
          </a:p>
        </p:txBody>
      </p:sp>
    </p:spTree>
  </p:cSld>
  <p:clrMapOvr>
    <a:masterClrMapping/>
  </p:clrMapOvr>
</p:sld>
</file>

<file path=ppt/slides/slide8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66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66”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66  ·  896 / 1010</a:t>
            </a:r>
          </a:p>
        </p:txBody>
      </p:sp>
    </p:spTree>
  </p:cSld>
  <p:clrMapOvr>
    <a:masterClrMapping/>
  </p:clrMapOvr>
</p:sld>
</file>

<file path=ppt/slides/slide8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67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Speed workflows &amp; template systems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14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897 / 1010</a:t>
            </a:r>
          </a:p>
        </p:txBody>
      </p:sp>
    </p:spTree>
  </p:cSld>
  <p:clrMapOvr>
    <a:masterClrMapping/>
  </p:clrMapOvr>
</p:sld>
</file>

<file path=ppt/slides/slide8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67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Speed workflows &amp; template systems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898 / 1010</a:t>
            </a:r>
          </a:p>
        </p:txBody>
      </p:sp>
    </p:spTree>
  </p:cSld>
  <p:clrMapOvr>
    <a:masterClrMapping/>
  </p:clrMapOvr>
</p:sld>
</file>

<file path=ppt/slides/slide8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Speed = margin. Two freelancers, same rate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one delivers in 4 h, one in 12 h — their revenue/hour differs 3×. Template systems are how the fast one stays good.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The template ladder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file templates → project checklists → SOP documents → reusable components. Every repeated task gets captured once.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899 / 1010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The Computer: Hardware You Can Name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CPU = the brain; RAM = short-term memory; Storage = long-term.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4607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284607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2836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Motherboard connects everything; GPU handles graphics.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95478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395478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03707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Peripherals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monitor, keyboard, mouse, printer, webcam, mic.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63490"/>
            <a:ext cx="11183112" cy="99898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5063490"/>
            <a:ext cx="82296" cy="998982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5145786"/>
            <a:ext cx="10515600" cy="85267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Clients pay for fast, reliable output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know your machine.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1  ·  9 / 1010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PowerPoint pitch decks that sell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90 / 1010</a:t>
            </a:r>
          </a:p>
        </p:txBody>
      </p:sp>
    </p:spTree>
  </p:cSld>
  <p:clrMapOvr>
    <a:masterClrMapping/>
  </p:clrMapOvr>
</p:sld>
</file>

<file path=ppt/slides/slide9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Template audit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list your 10 most-repeated tasks (invoice, proposal, reel edit, logo presentation, report…) — each gets a master template TODAY.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File templates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Premiere project template (bins+sequence+lower-thirds ready), Illustrator brand-kit master, Word invoice/contract/proposal masters, Sheets tracker/report masters — /templates folder, versioned.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Project checklist (per service type)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numbered steps from kickoff to delivery email — the checklist IS the SOP; a subcontractor could follow it (that's Day-69 scaling).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900 / 1010</a:t>
            </a:r>
          </a:p>
        </p:txBody>
      </p:sp>
    </p:spTree>
  </p:cSld>
  <p:clrMapOvr>
    <a:masterClrMapping/>
  </p:clrMapOvr>
</p:sld>
</file>

<file path=ppt/slides/slide9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Component libraries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Canva brand kit + 10 post layouts; Essential Graphics panel saved titles; Illustrator symbols; WordPress reusable blocks/patterns; email swipe file.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Batching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same task type in one block (all editing 10–12, all outreach 12–1, all admin 4–5) — context-switching costs 20+ min per switch.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Time-tracking (the speed evidence)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toggle timer per project (free: Clockify/Toggl or your sheet) → weekly revenue/hour per service → kill or reprice the slowest.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901 / 1010</a:t>
            </a:r>
          </a:p>
        </p:txBody>
      </p:sp>
    </p:spTree>
  </p:cSld>
  <p:clrMapOvr>
    <a:masterClrMapping/>
  </p:clrMapOvr>
</p:sld>
</file>

<file path=ppt/slides/slide9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2-minute capture rule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any trick/shortcut you discover twice → write it in the SOP immediately. Systems compound; memory doesn't.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902 / 1010</a:t>
            </a:r>
          </a:p>
        </p:txBody>
      </p:sp>
    </p:spTree>
  </p:cSld>
  <p:clrMapOvr>
    <a:masterClrMapping/>
  </p:clrMapOvr>
</p:sld>
</file>

<file path=ppt/slides/slide9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67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Reel production before/after systems: v1 = 3.5 h/reel (hunt footage, build from zero, re-style text) → v2 with templates: project file with branded lower-thirds + music bin pre-cleared + checklist = 1.2 h/reel. Same price, 3× revenue/hour, client sees identical quality.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903 / 1010</a:t>
            </a:r>
          </a:p>
        </p:txBody>
      </p:sp>
    </p:spTree>
  </p:cSld>
  <p:clrMapOvr>
    <a:masterClrMapping/>
  </p:clrMapOvr>
</p:sld>
</file>

<file path=ppt/slides/slide9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67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your 3 highest-value templates end-to-end (choose from audit), write one full project checklist/SOP, start time-tracking today on real course work, batch tomorrow's tasks by type.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904 / 1010</a:t>
            </a:r>
          </a:p>
        </p:txBody>
      </p:sp>
    </p:spTree>
  </p:cSld>
  <p:clrMapOvr>
    <a:masterClrMapping/>
  </p:clrMapOvr>
</p:sld>
</file>

<file path=ppt/slides/slide9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67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systems-pack/ (3 templates + 1 SOP checklist + time-tracking screenshot + template-audit list) in SB-&lt;id&gt;-D67. Acceptance: templates open ready-to-work (no setup steps), SOP followable by a classmate (they test it).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905 / 1010</a:t>
            </a:r>
          </a:p>
        </p:txBody>
      </p:sp>
    </p:spTree>
  </p:cSld>
  <p:clrMapOvr>
    <a:masterClrMapping/>
  </p:clrMapOvr>
</p:sld>
</file>

<file path=ppt/slides/slide9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67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'templates later, I'm busy'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busy is WHY. One template pays for itself in 3 projects.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speed without the checklist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skipping QA steps. Speed AND standards, always together (tomorrow).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speed without the checklist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skipping QA steps. Speed AND standards, always together (tomorrow).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906 / 1010</a:t>
            </a:r>
          </a:p>
        </p:txBody>
      </p:sp>
    </p:spTree>
  </p:cSld>
  <p:clrMapOvr>
    <a:masterClrMapping/>
  </p:clrMapOvr>
</p:sld>
</file>

<file path=ppt/slides/slide9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67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907 / 1010</a:t>
            </a:r>
          </a:p>
        </p:txBody>
      </p:sp>
    </p:spTree>
  </p:cSld>
  <p:clrMapOvr>
    <a:masterClrMapping/>
  </p:clrMapOvr>
</p:sld>
</file>

<file path=ppt/slides/slide9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67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67”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67  ·  908 / 1010</a:t>
            </a:r>
          </a:p>
        </p:txBody>
      </p:sp>
    </p:spTree>
  </p:cSld>
  <p:clrMapOvr>
    <a:masterClrMapping/>
  </p:clrMapOvr>
</p:sld>
</file>

<file path=ppt/slides/slide9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68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Quality assurance &amp; client SLAs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15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909 / 1010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A pitch deck sells YOU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10 slides, one idea each, visuals over text. Freelancers use it for proposals, agency intros, and capstone defence.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Slide Master = format once, apply everywhere (fonts, colours, logo placement).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91 / 1010</a:t>
            </a:r>
          </a:p>
        </p:txBody>
      </p:sp>
    </p:spTree>
  </p:cSld>
  <p:clrMapOvr>
    <a:masterClrMapping/>
  </p:clrMapOvr>
</p:sld>
</file>

<file path=ppt/slides/slide9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68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Quality assurance &amp; client SLAs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910 / 1010</a:t>
            </a:r>
          </a:p>
        </p:txBody>
      </p:sp>
    </p:spTree>
  </p:cSld>
  <p:clrMapOvr>
    <a:masterClrMapping/>
  </p:clrMapOvr>
</p:sld>
</file>

<file path=ppt/slides/slide9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68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Quality assurance = a pre-delivery checklist run every time; SLA = a promise in numbers (response time, delivery dates, revision windows). Together they end 90% of client conflicts before they start.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Professionals are not people who never err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they are people whose systems catch errors before the client does.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911 / 1010</a:t>
            </a:r>
          </a:p>
        </p:txBody>
      </p:sp>
    </p:spTree>
  </p:cSld>
  <p:clrMapOvr>
    <a:masterClrMapping/>
  </p:clrMapOvr>
</p:sld>
</file>

<file path=ppt/slides/slide9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Write your QA checklist per service (design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spelling in client's copy, colour codes exact, exports all formats/sizes, mockup at real scale, files named client-friendly; web: mobile test, forms submit, links work, speed score, favicon, analytics firing; video: audio levels, captions typos, export spec, safe zones, watch once muted, once at 0.5× size).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fresh-eyes rule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QA after a 30-minute break or by a classmate — you are blind to your own typos after hour 4.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Delivery package standard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final files (organised folders, no 'FINAL_final'), source files per contract, 3-line usage notes, next-step offer. Same zip structure every time.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912 / 1010</a:t>
            </a:r>
          </a:p>
        </p:txBody>
      </p:sp>
    </p:spTree>
  </p:cSld>
  <p:clrMapOvr>
    <a:masterClrMapping/>
  </p:clrMapOvr>
</p:sld>
</file>

<file path=ppt/slides/slide9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Define YOUR SLA (write it in the contract + proposals)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response within 4 working hours (08:00–22:00), revision turnaround 48 h, delivery on committed date or earlier, weekly update every Thursday.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Revision policy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rounds included per package (2 standard), what counts as a revision (changes within agreed scope) vs new work (out-of-scope rate), feedback format (numbered list, one message — not 14 WhatsApp fragments).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When something breaks (it will)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own it in the first message ('I found an error in X, fixing now, corrected files by 6 PM') → fix → note the cause → add a checklist line so it never repeats. Errors handled well INCREASE trust.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913 / 1010</a:t>
            </a:r>
          </a:p>
        </p:txBody>
      </p:sp>
    </p:spTree>
  </p:cSld>
  <p:clrMapOvr>
    <a:masterClrMapping/>
  </p:clrMapOvr>
</p:sld>
</file>

<file path=ppt/slides/slide9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68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Post-delivery ritual (day 3 after)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 b="1">
                <a:solidFill>
                  <a:srgbClr val="F4F8FF"/>
                </a:solidFill>
                <a:latin typeface="Inter"/>
              </a:rPr>
              <a:t>'Everything running smoothly?' check-in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then review ask (Day-69 timing)</a:t>
            </a:r>
            <a:r>
              <a:rPr sz="1350" b="1">
                <a:solidFill>
                  <a:srgbClr val="00E5FF"/>
                </a:solidFill>
                <a:latin typeface="Inter"/>
              </a:rPr>
              <a:t>  →  </a:t>
            </a:r>
            <a:r>
              <a:rPr sz="1350" b="1">
                <a:solidFill>
                  <a:srgbClr val="F4F8FF"/>
                </a:solidFill>
                <a:latin typeface="Inter"/>
              </a:rPr>
              <a:t>archive project folder + log actual hours.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914 / 1010</a:t>
            </a:r>
          </a:p>
        </p:txBody>
      </p:sp>
    </p:spTree>
  </p:cSld>
  <p:clrMapOvr>
    <a:masterClrMapping/>
  </p:clrMapOvr>
</p:sld>
</file>

<file path=ppt/slides/slide9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68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SLA that won a retainer: agency client compared 3 freelancers — you were mid-price but the only one with a written SLA (4 h response, 48 h revisions, weekly report). 'You're the only one who sounds like a company.' ৳30k/mo, 8 months running.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915 / 1010</a:t>
            </a:r>
          </a:p>
        </p:txBody>
      </p:sp>
    </p:spTree>
  </p:cSld>
  <p:clrMapOvr>
    <a:masterClrMapping/>
  </p:clrMapOvr>
</p:sld>
</file>

<file path=ppt/slides/slide9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68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Write QA checklists for your 2 main services (≥12 items each), run a classmate's fresh-eyes QA on your latest work (fix findings), draft your personal SLA card (5 promises) for proposals/contracts.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916 / 1010</a:t>
            </a:r>
          </a:p>
        </p:txBody>
      </p:sp>
    </p:spTree>
  </p:cSld>
  <p:clrMapOvr>
    <a:masterClrMapping/>
  </p:clrMapOvr>
</p:sld>
</file>

<file path=ppt/slides/slide9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68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qa-pack/ (2 checklists, fresh-eyes findings + fixes, SLA card PDF) in SB-&lt;id&gt;-D68. Acceptance: checklists service-specific (not generic), SLA numbers realistic (you'll be held to them), fresh-eyes round documented.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917 / 1010</a:t>
            </a:r>
          </a:p>
        </p:txBody>
      </p:sp>
    </p:spTree>
  </p:cSld>
  <p:clrMapOvr>
    <a:masterClrMapping/>
  </p:clrMapOvr>
</p:sld>
</file>

<file path=ppt/slides/slide9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68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delivering at 2 AM without QA because 'deadline'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errors cost 10× the all-nighter saved. Buffer deadlines (Day 56 pricing includes 1.25×).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unlimited revisions 'to keep them happy'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scope-creep magnet. Capped rounds + out-of-scope rate is the kindness that keeps both sides sane.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unlimited revisions 'to keep them happy'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scope-creep magnet. Capped rounds + out-of-scope rate is the kindness that keeps both sides sane.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918 / 1010</a:t>
            </a:r>
          </a:p>
        </p:txBody>
      </p:sp>
    </p:spTree>
  </p:cSld>
  <p:clrMapOvr>
    <a:masterClrMapping/>
  </p:clrMapOvr>
</p:sld>
</file>

<file path=ppt/slides/slide9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68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919 / 1010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Structure (proven 10)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Cover → Who I am → Problem → Solution → Services → Proof/portfolio → Process → Pricing scenarios → Testimonials/why me → Contact+CTA.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View → Slide Master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set Space Grotesk titles / Inter body, your 2 brand colours, logo bottom-right, footer slide numbers.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One idea per slide, ≤6 lines, ≥24 pt text.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Replace bullets with icons/screenshots where possible.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92 / 1010</a:t>
            </a:r>
          </a:p>
        </p:txBody>
      </p:sp>
    </p:spTree>
  </p:cSld>
  <p:clrMapOvr>
    <a:masterClrMapping/>
  </p:clrMapOvr>
</p:sld>
</file>

<file path=ppt/slides/slide9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68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68”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68  ·  920 / 1010</a:t>
            </a:r>
          </a:p>
        </p:txBody>
      </p:sp>
    </p:spTree>
  </p:cSld>
  <p:clrMapOvr>
    <a:masterClrMapping/>
  </p:clrMapOvr>
</p:sld>
</file>

<file path=ppt/slides/slide9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69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69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Upsells, retainers &amp; referrals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16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921 / 1010</a:t>
            </a:r>
          </a:p>
        </p:txBody>
      </p:sp>
    </p:spTree>
  </p:cSld>
  <p:clrMapOvr>
    <a:masterClrMapping/>
  </p:clrMapOvr>
</p:sld>
</file>

<file path=ppt/slides/slide9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69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Upsells, retainers &amp; referrals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922 / 1010</a:t>
            </a:r>
          </a:p>
        </p:txBody>
      </p:sp>
    </p:spTree>
  </p:cSld>
  <p:clrMapOvr>
    <a:masterClrMapping/>
  </p:clrMapOvr>
</p:sld>
</file>

<file path=ppt/slides/slide9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income ceiling breaks with retainers, upsells and referrals — not more hours. One happy delivery = three revenue opportunities: retain (monthly), upsell (adjacent service), refer (introductions).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Timing is everything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ask at peak happiness — delivery day +3, right after a result, right after praise.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923 / 1010</a:t>
            </a:r>
          </a:p>
        </p:txBody>
      </p:sp>
    </p:spTree>
  </p:cSld>
  <p:clrMapOvr>
    <a:masterClrMapping/>
  </p:clrMapOvr>
</p:sld>
</file>

<file path=ppt/slides/slide9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Retainer pitch (at delivery of a one-off)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'The menu design is live — restaurants like yours usually need fresh social content monthly to keep it working. My retainer is ৳15k/mo for 12 posts + 4 reels, cancel anytime with 30 days. Want the first month at launch pricing ৳12k?'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Upsell map per service (write yours)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logo → brand kit → collateral → social templates; website → care plan (৳3k/mo: updates, backups, small edits) → SEO → ads management; reels → ads management → full content engine. Always the natural NEXT step, never a random product.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Referral ask (exact words)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'Who are two business owners you know who struggle with [problem you just solved]? An introduction is worth more to me than a discount — and I'll give them the same care.' Ask EVERY client, EVERY delivery.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924 / 1010</a:t>
            </a:r>
          </a:p>
        </p:txBody>
      </p:sp>
    </p:spTree>
  </p:cSld>
  <p:clrMapOvr>
    <a:masterClrMapping/>
  </p:clrMapOvr>
</p:sld>
</file>

<file path=ppt/slides/slide9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Review engine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day +3 message: 'Everything running smoothly? If you're happy, a Google/Fiverr review helps small providers like me enormously — here's the link.' (link ready = conversion 3×).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Care plans = the quiet gold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20 clients × ৳3k/mo website care (30 min each, batched via Day-67 systems) = ৳60k/mo recurring, 10 h total work. Pitch it at every site launch (Day-35 report makes the case).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Referral rewards (optional, honest)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10% of first invoice or a free add-on for introductions that close — tell clients the programme exists.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925 / 1010</a:t>
            </a:r>
          </a:p>
        </p:txBody>
      </p:sp>
    </p:spTree>
  </p:cSld>
  <p:clrMapOvr>
    <a:masterClrMapping/>
  </p:clrMapOvr>
</p:sld>
</file>

<file path=ppt/slides/slide9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69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Track it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pipeline gains Stage 'Existing client' rows with upsell/retainer/referral next-actions; Day-59 report adds 'recurring revenue share' — target 40%+ by month 6.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926 / 1010</a:t>
            </a:r>
          </a:p>
        </p:txBody>
      </p:sp>
    </p:spTree>
  </p:cSld>
  <p:clrMapOvr>
    <a:masterClrMapping/>
  </p:clrMapOvr>
</p:sld>
</file>

<file path=ppt/slides/slide9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69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One delivery, three streams (real pattern): ৳25k website → +৳3k/mo care plan (pitched with launch report) → +৳12k social pack month 2 (upsell map) → owner's cousin's clinic website ৳30k (referral ask at review moment). One client → ৳70k+ lifetime in 90 days.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927 / 1010</a:t>
            </a:r>
          </a:p>
        </p:txBody>
      </p:sp>
    </p:spTree>
  </p:cSld>
  <p:clrMapOvr>
    <a:masterClrMapping/>
  </p:clrMapOvr>
</p:sld>
</file>

<file path=ppt/slides/slide9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69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Package a Social Media Management Service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Weekly content pack; price; list; proposal.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928 / 1010</a:t>
            </a:r>
          </a:p>
        </p:txBody>
      </p:sp>
    </p:spTree>
  </p:cSld>
  <p:clrMapOvr>
    <a:masterClrMapping/>
  </p:clrMapOvr>
</p:sld>
</file>

<file path=ppt/slides/slide9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69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your upsell map (3 services × next-step chain), write your retainer pitch + referral ask in your words, identify 2 existing/mock clients to pitch this week, role-play all three asks in pairs.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929 / 1010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Insert → Pictures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use your own work screenshots; crop to consistent shapes; align with Arrange → Align.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Transitions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only Fade, 0.5 s. Animations: only appear-on-click for build-ups. Never spin/bounce.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Rehearse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Slide Show → Rehearse Timings; present standing, talk to the audience not the screen.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93 / 1010</a:t>
            </a:r>
          </a:p>
        </p:txBody>
      </p:sp>
    </p:spTree>
  </p:cSld>
  <p:clrMapOvr>
    <a:masterClrMapping/>
  </p:clrMapOvr>
</p:sld>
</file>

<file path=ppt/slides/slide9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69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growth-asks.md (retainer pitch, upsell map, referral script, review-ask message) + role-play notes in SB-&lt;id&gt;-D69. Acceptance: every ask has timing + exact words; upsell map covers your 3 services.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930 / 1010</a:t>
            </a:r>
          </a:p>
        </p:txBody>
      </p:sp>
    </p:spTree>
  </p:cSld>
  <p:clrMapOvr>
    <a:masterClrMapping/>
  </p:clrMapOvr>
</p:sld>
</file>

<file path=ppt/slides/slide9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69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never asking ('they'll come back if happy')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happy-but-unasked clients forget. The ask is your job.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upselling before delivering value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pitch AFTER the win, never during the invoice.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upselling before delivering value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pitch AFTER the win, never during the invoice.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931 / 1010</a:t>
            </a:r>
          </a:p>
        </p:txBody>
      </p:sp>
    </p:spTree>
  </p:cSld>
  <p:clrMapOvr>
    <a:masterClrMapping/>
  </p:clrMapOvr>
</p:sld>
</file>

<file path=ppt/slides/slide9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69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932 / 1010</a:t>
            </a:r>
          </a:p>
        </p:txBody>
      </p:sp>
    </p:spTree>
  </p:cSld>
  <p:clrMapOvr>
    <a:masterClrMapping/>
  </p:clrMapOvr>
</p:sld>
</file>

<file path=ppt/slides/slide9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69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69”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69  ·  933 / 1010</a:t>
            </a:r>
          </a:p>
        </p:txBody>
      </p:sp>
    </p:spTree>
  </p:cSld>
  <p:clrMapOvr>
    <a:masterClrMapping/>
  </p:clrMapOvr>
</p:sld>
</file>

<file path=ppt/slides/slide9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70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70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Mock client week review + week 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17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934 / 1010</a:t>
            </a:r>
          </a:p>
        </p:txBody>
      </p:sp>
    </p:spTree>
  </p:cSld>
  <p:clrMapOvr>
    <a:masterClrMapping/>
  </p:clrMapOvr>
</p:sld>
</file>

<file path=ppt/slides/slide9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70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Mock client week review + week review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935 / 1010</a:t>
            </a:r>
          </a:p>
        </p:txBody>
      </p:sp>
    </p:spTree>
  </p:cSld>
  <p:clrMapOvr>
    <a:masterClrMapping/>
  </p:clrMapOvr>
</p:sld>
</file>

<file path=ppt/slides/slide9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70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Mock client week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class becomes an agency — real briefs, real deadlines, real roles (client, freelancer, QA, trainer-panel). Everything from weeks 10–13 runs under pressure, end to end.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simulation exposes the weak link in YOUR system (speed? communication? pricing courage?) while the cost of failure is still zero. Week 14 quiz today.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936 / 1010</a:t>
            </a:r>
          </a:p>
        </p:txBody>
      </p:sp>
    </p:spTree>
  </p:cSld>
  <p:clrMapOvr>
    <a:masterClrMapping/>
  </p:clrMapOvr>
</p:sld>
</file>

<file path=ppt/slides/slide9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Brief distribution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each 'client' (classmate) draws a business card (restaurant/clinic/salon/e-com with budget range + personality card: friendly/demanding/vague).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Full cycle in 5 days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D1 lead sources the brief-holder → outreach message; D2 discovery call (ladder + objection card); D3 proposal (3 options, 24 h rule); D4 delivery sprint (service executed with QA checklist); D5 invoice + review/referral asks.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Money is simulated but tracked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play-money budget per client; your real rate card applies; advances 'paid' via mock bKash screenshots; everything logged in YOUR real tracker + pipeline (marked MOCK).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937 / 1010</a:t>
            </a:r>
          </a:p>
        </p:txBody>
      </p:sp>
    </p:spTree>
  </p:cSld>
  <p:clrMapOvr>
    <a:masterClrMapping/>
  </p:clrMapOvr>
</p:sld>
</file>

<file path=ppt/slides/slide9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Curveballs (trainer-injected)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day 3 scope-creep message, day 4 'a competitor is cheaper', day 5 late-payment excuse — handle with your playbooks, panel scores the response.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Roles rotate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everyone is freelancer once AND client once — playing the client teaches what clients actually notice (speed of reply, clarity, confidence).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Panel scoring (rubric 4-pt each)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outreach quality, discovery listening, proposal clarity, delivery vs SLA, money handling (advance held?), recovery on curveballs.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938 / 1010</a:t>
            </a:r>
          </a:p>
        </p:txBody>
      </p:sp>
    </p:spTree>
  </p:cSld>
  <p:clrMapOvr>
    <a:masterClrMapping/>
  </p:clrMapOvr>
</p:sld>
</file>

<file path=ppt/slides/slide9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70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Retro (the real value)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each writes — my weakest moment, my strongest moment, the ONE system I'll fix before capstone. Trainer reviews pipeline sheets live.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939 / 1010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Export: File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Export → PDF (send) and Create a Video (30 s teaser for profiles).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94 / 1010</a:t>
            </a:r>
          </a:p>
        </p:txBody>
      </p:sp>
    </p:spTree>
  </p:cSld>
  <p:clrMapOvr>
    <a:masterClrMapping/>
  </p:clrMapOvr>
</p:sld>
</file>

<file path=ppt/slides/slide9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70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Curveball handled well (scored 4/4): 'Competitor quoted ৳8k vs your ৳15k' → freelancer: cost-of-problem reframe + Basic scope option at ৳9.5k, rate unmoved → mock client signed Basic + booked the upsell for next month.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940 / 1010</a:t>
            </a:r>
          </a:p>
        </p:txBody>
      </p:sp>
    </p:spTree>
  </p:cSld>
  <p:clrMapOvr>
    <a:masterClrMapping/>
  </p:clrMapOvr>
</p:sld>
</file>

<file path=ppt/slides/slide9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70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Run YOUR full mock cycle this week (client assigned yesterday)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all 5 days, all artefacts real (messages, call notes, proposal PDF, delivery, invoice), curveballs handled live. Client peer fills a satisfaction scorecard.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941 / 1010</a:t>
            </a:r>
          </a:p>
        </p:txBody>
      </p:sp>
    </p:spTree>
  </p:cSld>
  <p:clrMapOvr>
    <a:masterClrMapping/>
  </p:clrMapOvr>
</p:sld>
</file>

<file path=ppt/slides/slide9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70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mock-week/ folder (outreach, call summary, proposal, delivery files, invoice, scorecard, retro) in SB-&lt;id&gt;-D70. Acceptance: complete cycle evidenced; advance rule held; retro names one system fix.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942 / 1010</a:t>
            </a:r>
          </a:p>
        </p:txBody>
      </p:sp>
    </p:spTree>
  </p:cSld>
  <p:clrMapOvr>
    <a:masterClrMapping/>
  </p:clrMapOvr>
</p:sld>
</file>

<file path=ppt/slides/slide9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70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treating it as 'just class'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habits you run this week are the habits you'll run for real in 30 days. Play it at full intensity.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skipping the retro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simulation's value is the mirror, not the grade.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skipping the retro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simulation's value is the mirror, not the grade.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943 / 1010</a:t>
            </a:r>
          </a:p>
        </p:txBody>
      </p:sp>
    </p:spTree>
  </p:cSld>
  <p:clrMapOvr>
    <a:masterClrMapping/>
  </p:clrMapOvr>
</p:sld>
</file>

<file path=ppt/slides/slide9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70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944 / 1010</a:t>
            </a:r>
          </a:p>
        </p:txBody>
      </p:sp>
    </p:spTree>
  </p:cSld>
  <p:clrMapOvr>
    <a:masterClrMapping/>
  </p:clrMapOvr>
</p:sld>
</file>

<file path=ppt/slides/slide9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70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70”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70  ·  945 / 1010</a:t>
            </a:r>
          </a:p>
        </p:txBody>
      </p:sp>
    </p:spTree>
  </p:cSld>
  <p:clrMapOvr>
    <a:masterClrMapping/>
  </p:clrMapOvr>
</p:sld>
</file>

<file path=ppt/slides/slide9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71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71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Capstone build I: portfolio + gigs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Sun, 20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946 / 1010</a:t>
            </a:r>
          </a:p>
        </p:txBody>
      </p:sp>
    </p:spTree>
  </p:cSld>
  <p:clrMapOvr>
    <a:masterClrMapping/>
  </p:clrMapOvr>
</p:sld>
</file>

<file path=ppt/slides/slide9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71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Capstone build I: portfolio + gigs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947 / 1010</a:t>
            </a:r>
          </a:p>
        </p:txBody>
      </p:sp>
    </p:spTree>
  </p:cSld>
  <p:clrMapOvr>
    <a:masterClrMapping/>
  </p:clrMapOvr>
</p:sld>
</file>

<file path=ppt/slides/slide9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Capstone build I — your public sales engine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final portfolio (6 case studies), live marketplace gigs (Fiverr optimised + Upwork 100% + 1 niche platform), LinkedIn storefront, local kit. Everything polished to 'send to a stranger' standard.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Capstone = not a new project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it is the professional assembly of weeks 10–13 outputs under one brand.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948 / 1010</a:t>
            </a:r>
          </a:p>
        </p:txBody>
      </p:sp>
    </p:spTree>
  </p:cSld>
  <p:clrMapOvr>
    <a:masterClrMapping/>
  </p:clrMapOvr>
</p:sld>
</file>

<file path=ppt/slides/slide9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Brand audit morning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logo usage consistent, palette applied (Day-19/21), offer sentence identical everywhere (Day-46) — one voice across all assets.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Portfolio final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6 case studies (Day-47 format, numbers in every result), PDF ≤10 pages under 15 MB, Behance updated, hosted on your WordPress site page too.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Fiverr final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gig SEO pass (Day-61 checklist), fresh video, 8 FAQs, packages aligned to rate card v-current; Upwork: profile 100%, 3 portfolio items = best case studies, availability badge 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949 / 1010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Cover: 'Rakib Hasan — WordPress &amp; Speed Specialist'. Proof slide: before/after PageSpeed 41→92 screenshot with client quote. Pricing slide: the 3 scenarios from Day 5.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95 / 1010</a:t>
            </a:r>
          </a:p>
        </p:txBody>
      </p:sp>
    </p:spTree>
  </p:cSld>
  <p:clrMapOvr>
    <a:masterClrMapping/>
  </p:clrMapOvr>
</p:sld>
</file>

<file path=ppt/slides/slide9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Niche platform (Day-63 choice)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listings live and complete; LinkedIn: headline/About/Featured/services page + 2 posts scheduled this week.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Local kit reprint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portfolio print, cards, Bengali package sheet (Day-65) — refreshed with new case studies.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Cross-linking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 asset links to every other (gig → portfolio → LinkedIn → site) — a client landing anywhere finds the whole story.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950 / 1010</a:t>
            </a:r>
          </a:p>
        </p:txBody>
      </p:sp>
    </p:spTree>
  </p:cSld>
  <p:clrMapOvr>
    <a:masterClrMapping/>
  </p:clrMapOvr>
</p:sld>
</file>

<file path=ppt/slides/slide9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71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QA pass by the capstone checklist (trainer-provided)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 URL opens, every file under size limits, no placeholder text ('Lorem', 'coming soon'), spelling checked by fresh eyes (classmate swap).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951 / 1010</a:t>
            </a:r>
          </a:p>
        </p:txBody>
      </p:sp>
    </p:spTree>
  </p:cSld>
  <p:clrMapOvr>
    <a:masterClrMapping/>
  </p:clrMapOvr>
</p:sld>
</file>

<file path=ppt/slides/slide9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71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Assembly standard (alumni example): site page 'Work' (6 cases) ← linked from Fiverr gig description, Upwork portfolio, LinkedIn Featured, printed QR on business card. Client journey works from ANY entry point in ≤2 clicks.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952 / 1010</a:t>
            </a:r>
          </a:p>
        </p:txBody>
      </p:sp>
    </p:spTree>
  </p:cSld>
  <p:clrMapOvr>
    <a:masterClrMapping/>
  </p:clrMapOvr>
</p:sld>
</file>

<file path=ppt/slides/slide9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Deliver, Package &amp; List the Capstone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Package as a gig.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953 / 1010</a:t>
            </a:r>
          </a:p>
        </p:txBody>
      </p:sp>
    </p:spTree>
  </p:cSld>
  <p:clrMapOvr>
    <a:masterClrMapping/>
  </p:clrMapOvr>
</p:sld>
</file>

<file path=ppt/slides/slide9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71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Capstone Brief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Client-simulation scenario (see assessment file). Build in 3h.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954 / 1010</a:t>
            </a:r>
          </a:p>
        </p:txBody>
      </p:sp>
    </p:spTree>
  </p:cSld>
  <p:clrMapOvr>
    <a:masterClrMapping/>
  </p:clrMapOvr>
</p:sld>
</file>

<file path=ppt/slides/slide9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71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Full assembly day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audit → update → cross-link → QA swap with your capstone partner (they run the checklist on YOUR engine, you on theirs; both sign).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955 / 1010</a:t>
            </a:r>
          </a:p>
        </p:txBody>
      </p:sp>
    </p:spTree>
  </p:cSld>
  <p:clrMapOvr>
    <a:masterClrMapping/>
  </p:clrMapOvr>
</p:sld>
</file>

<file path=ppt/slides/slide9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71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capstone-engine/ (all URLs list + signed QA checklist + portfolio.pdf final) in SB-&lt;id&gt;-D71. Acceptance: partner-signed QA with zero red items; offer sentence identical across ≥4 assets.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956 / 1010</a:t>
            </a:r>
          </a:p>
        </p:txBody>
      </p:sp>
    </p:spTree>
  </p:cSld>
  <p:clrMapOvr>
    <a:masterClrMapping/>
  </p:clrMapOvr>
</p:sld>
</file>

<file path=ppt/slides/slide9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71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adding one more 'almost ready' piece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ship the six strong ones; perfection ships nothing.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forgetting mobile checks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80% of your local clients open everything on a phone first.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forgetting mobile checks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80% of your local clients open everything on a phone first.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957 / 1010</a:t>
            </a:r>
          </a:p>
        </p:txBody>
      </p:sp>
    </p:spTree>
  </p:cSld>
  <p:clrMapOvr>
    <a:masterClrMapping/>
  </p:clrMapOvr>
</p:sld>
</file>

<file path=ppt/slides/slide9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71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958 / 1010</a:t>
            </a:r>
          </a:p>
        </p:txBody>
      </p:sp>
    </p:spTree>
  </p:cSld>
  <p:clrMapOvr>
    <a:masterClrMapping/>
  </p:clrMapOvr>
</p:sld>
</file>

<file path=ppt/slides/slide9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71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71”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71  ·  959 / 1010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PowerPoint Essentials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Interface; creating a presentation; working with slides.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Formatting text &amp; lists; images, tables, charts.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96 / 1010</a:t>
            </a:r>
          </a:p>
        </p:txBody>
      </p:sp>
    </p:spTree>
  </p:cSld>
  <p:clrMapOvr>
    <a:masterClrMapping/>
  </p:clrMapOvr>
</p:sld>
</file>

<file path=ppt/slides/slide9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72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72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Capstone build II: client pipeline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Mon, 21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960 / 1010</a:t>
            </a:r>
          </a:p>
        </p:txBody>
      </p:sp>
    </p:spTree>
  </p:cSld>
  <p:clrMapOvr>
    <a:masterClrMapping/>
  </p:clrMapOvr>
</p:sld>
</file>

<file path=ppt/slides/slide9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72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Capstone build II: client pipeline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961 / 1010</a:t>
            </a:r>
          </a:p>
        </p:txBody>
      </p:sp>
    </p:spTree>
  </p:cSld>
  <p:clrMapOvr>
    <a:masterClrMapping/>
  </p:clrMapOvr>
</p:sld>
</file>

<file path=ppt/slides/slide9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72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Capstone build II — the pipeline that pays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30+ live leads (multi-channel), 15+ real outreaches sent with cadence running, proposals out, discovery calls booked. A functioning hunting machine, evidenced in your CRM.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Judges don't grade luck (whether someone replied)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they grade the SYSTEM (numbers, quality, cadence discipline, logging).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962 / 1010</a:t>
            </a:r>
          </a:p>
        </p:txBody>
      </p:sp>
    </p:spTree>
  </p:cSld>
  <p:clrMapOvr>
    <a:masterClrMapping/>
  </p:clrMapOvr>
</p:sld>
</file>

<file path=ppt/slides/slide9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Pipeline target check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≥30 rows across ≥4 channels (Fiverr inbound, Upwork bids, LinkedIn, local/directory) — source the gap today (hunter's-30 × 2 sessions).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Outreach evidence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≥15 day-0 messages sent this capstone week (mix channels), each with personal first line; cadence follow-ups scheduled (+3/+8/+21) and some already fired.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Upwork sprint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 proposals (Day-62 discipline) logged with Connects spent and job-filter reasons.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963 / 1010</a:t>
            </a:r>
          </a:p>
        </p:txBody>
      </p:sp>
    </p:spTree>
  </p:cSld>
  <p:clrMapOvr>
    <a:masterClrMapping/>
  </p:clrMapOvr>
</p:sld>
</file>

<file path=ppt/slides/slide9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Conversations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 reply gets a same-day response; every conversation pushed toward a discovery call — aim ≥2 calls booked (real or mock-graded, labelled honestly).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Proposals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≥3 sent (24-hour rule) with 3 options + advance terms; pipeline stages current (no lead sitting at 'Contacted' with an unanswered reply).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Local sweep round 2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10 more businesses (Day-65 kit in hand) — fastest channel to a real signed capstone client.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964 / 1010</a:t>
            </a:r>
          </a:p>
        </p:txBody>
      </p:sp>
    </p:spTree>
  </p:cSld>
  <p:clrMapOvr>
    <a:masterClrMapping/>
  </p:clrMapOvr>
</p:sld>
</file>

<file path=ppt/slides/slide9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72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Nightly 15-minute CRM hygiene all week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stages, follow-up dates, notes — the sheet IS your defence evidence; judges will open it.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965 / 1010</a:t>
            </a:r>
          </a:p>
        </p:txBody>
      </p:sp>
    </p:spTree>
  </p:cSld>
  <p:clrMapOvr>
    <a:masterClrMapping/>
  </p:clrMapOvr>
</p:sld>
</file>

<file path=ppt/slides/slide9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72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Capstone pipeline standard (recent cohort median): 34 leads / 18 outreaches / 5 replies / 3 calls / 3 proposals / 1 real client closed (৳8–25k typical first deal) — the 1 closed client is celebration material, but the 34-lead machine is what gets graded and what pays in month 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966 / 1010</a:t>
            </a:r>
          </a:p>
        </p:txBody>
      </p:sp>
    </p:spTree>
  </p:cSld>
  <p:clrMapOvr>
    <a:masterClrMapping/>
  </p:clrMapOvr>
</p:sld>
</file>

<file path=ppt/slides/slide9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72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Hit YOUR numbers today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source to 30, send to 15, sprint the 10 Upwork proposals, book/hold calls, send proposals. Pipeline reviewed by trainer mid-day and end-day (two checkpoints).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967 / 1010</a:t>
            </a:r>
          </a:p>
        </p:txBody>
      </p:sp>
    </p:spTree>
  </p:cSld>
  <p:clrMapOvr>
    <a:masterClrMapping/>
  </p:clrMapOvr>
</p:sld>
</file>

<file path=ppt/slides/slide9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72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capstone-pipeline (CRM link/CSV) + outreach-evidence folder (sent messages/screenshots) + proposals sent in SB-&lt;id&gt;-D72. Acceptance: 30/15/10 numbers evidenced, every row has stage + next action, replies answered same-day.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968 / 1010</a:t>
            </a:r>
          </a:p>
        </p:txBody>
      </p:sp>
    </p:spTree>
  </p:cSld>
  <p:clrMapOvr>
    <a:masterClrMapping/>
  </p:clrMapOvr>
</p:sld>
</file>

<file path=ppt/slides/slide9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72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inflating the sheet with dead rows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judges spot 'no trigger, no next action' instantly; 20 real beats 40 fake.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stopping outreach to 'wait for replies'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cadence IS the machine; follow-ups run while new sends continue.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stopping outreach to 'wait for replies'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cadence IS the machine; follow-ups run while new sends continue.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969 / 1010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Excel Advanced + PowerPoint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IF/VLOOKUP, PivotTables, pitch deck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97 / 1010</a:t>
            </a:r>
          </a:p>
        </p:txBody>
      </p:sp>
    </p:spTree>
  </p:cSld>
  <p:clrMapOvr>
    <a:masterClrMapping/>
  </p:clrMapOvr>
</p:sld>
</file>

<file path=ppt/slides/slide9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72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970 / 1010</a:t>
            </a:r>
          </a:p>
        </p:txBody>
      </p:sp>
    </p:spTree>
  </p:cSld>
  <p:clrMapOvr>
    <a:masterClrMapping/>
  </p:clrMapOvr>
</p:sld>
</file>

<file path=ppt/slides/slide9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72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72”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72  ·  971 / 1010</a:t>
            </a:r>
          </a:p>
        </p:txBody>
      </p:sp>
    </p:spTree>
  </p:cSld>
  <p:clrMapOvr>
    <a:masterClrMapping/>
  </p:clrMapOvr>
</p:sld>
</file>

<file path=ppt/slides/slide9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73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73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Capstone defence &amp; grading panel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Tue, 22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972 / 1010</a:t>
            </a:r>
          </a:p>
        </p:txBody>
      </p:sp>
    </p:spTree>
  </p:cSld>
  <p:clrMapOvr>
    <a:masterClrMapping/>
  </p:clrMapOvr>
</p:sld>
</file>

<file path=ppt/slides/slide9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73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Capstone defence &amp; grading panel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973 / 1010</a:t>
            </a:r>
          </a:p>
        </p:txBody>
      </p:sp>
    </p:spTree>
  </p:cSld>
  <p:clrMapOvr>
    <a:masterClrMapping/>
  </p:clrMapOvr>
</p:sld>
</file>

<file path=ppt/slides/slide9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73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Capstone defence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10-minute presentation + 10-minute Q&amp;A before the grading panel (trainers + guest). You present a BUSINESS, not homework: engine (Day 71) + pipeline (Day 72) + numbers + plan.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The panel's real question behind every question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'Would I hire this person / refer a client to them?' Present accordingly.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974 / 1010</a:t>
            </a:r>
          </a:p>
        </p:txBody>
      </p:sp>
    </p:spTree>
  </p:cSld>
  <p:clrMapOvr>
    <a:masterClrMapping/>
  </p:clrMapOvr>
</p:sld>
</file>

<file path=ppt/slides/slide9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Deck (10 slides, Day-7 skills)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Cover (name+offer) → My niche &amp; ICP → Sales engine (portfolio/gigs/LinkedIn screenshots) → Pipeline numbers (chart from CRM) → Best case study → Real conversations (anonymised outreach + reply screenshots) → Revenue so far (tracker chart, honest numbers) → Systems (SLA card, QA checklist, templates) → 90-day plan (Day-75 preview) → Ask/Close.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Narrative discipline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every slide answers 'so what?' — numbers over adjectives ('18 outreaches, 5 replies, 28% reply rate' beats 'good progress').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Q&amp;A prep (predict the 10)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Why this niche? Your floor rate and how computed? How do you handle scope creep? Advance-payment rule? What if a client doesn't pay? Your weakest system right now? How will you get client #5? What does your Thursday review look like? Why should a client pick you over Fiverr's cheapest? Where will you be in 90 days (numbers)?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975 / 1010</a:t>
            </a:r>
          </a:p>
        </p:txBody>
      </p:sp>
    </p:spTree>
  </p:cSld>
  <p:clrMapOvr>
    <a:masterClrMapping/>
  </p:clrMapOvr>
</p:sld>
</file>

<file path=ppt/slides/slide9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Rehearsal protocol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2 full runs timed (10:00 hard stop) → 1 run to a classmate (they ask the 10 predicted questions) → fix the 2 worst answers → sleep (cramming steals delivery).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Defence conduct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stand, eye-contact the panel not the slides, slow down after numbers (let them land), 'I don't know yet, here's how I'd find out' is a POWER answer, never bluff.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Live demo moment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open your real gig/portfolio/CRM on screen for 60 seconds — live artefacts beat screenshots for credibility.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976 / 1010</a:t>
            </a:r>
          </a:p>
        </p:txBody>
      </p:sp>
    </p:spTree>
  </p:cSld>
  <p:clrMapOvr>
    <a:masterClrMapping/>
  </p:clrMapOvr>
</p:sld>
</file>

<file path=ppt/slides/slide9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73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Panel rubric (know it)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positioning clarity 20 · engine completeness 20 · pipeline evidence 25 · business systems (money/QA/SLA) 20 · communication &amp; Q&amp;A 15.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977 / 1010</a:t>
            </a:r>
          </a:p>
        </p:txBody>
      </p:sp>
    </p:spTree>
  </p:cSld>
  <p:clrMapOvr>
    <a:masterClrMapping/>
  </p:clrMapOvr>
</p:sld>
</file>

<file path=ppt/slides/slide9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73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Standout defence moment (alumni): panel asked 'what if the ৳12k client ghosts the final payment?' → 'Contract clause: files transfer on full payment; site stays on staging; reminder sequence day 1/4/8/15; it happened once in mock week and the process recovered it in 3 days — here's the log.' Specific, lived, evidence.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978 / 1010</a:t>
            </a:r>
          </a:p>
        </p:txBody>
      </p:sp>
    </p:spTree>
  </p:cSld>
  <p:clrMapOvr>
    <a:masterClrMapping/>
  </p:clrMapOvr>
</p:sld>
</file>

<file path=ppt/slides/slide9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73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the 10-slide deck, write your 10 predicted Q&amp;A answers, run 2 timed rehearsals + 1 peer Q&amp;A round, fix the 2 weakest answers, print/prepare the live-demo tabs.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979 / 1010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Build a 6-Slide Client Pitch Deck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Problem · Solution · Proof · Price · Contact.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98 / 1010</a:t>
            </a:r>
          </a:p>
        </p:txBody>
      </p:sp>
    </p:spTree>
  </p:cSld>
  <p:clrMapOvr>
    <a:masterClrMapping/>
  </p:clrMapOvr>
</p:sld>
</file>

<file path=ppt/slides/slide9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73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defence-deck.pdf + qa-prep.md + rehearsal-notes (times + fixes) in SB-&lt;id&gt;-D73. Acceptance: deck ≤10 slides with charts from real data; all 10 Q&amp;A drafted; at least one timed run ≤10:00.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980 / 1010</a:t>
            </a:r>
          </a:p>
        </p:txBody>
      </p:sp>
    </p:spTree>
  </p:cSld>
  <p:clrMapOvr>
    <a:masterClrMapping/>
  </p:clrMapOvr>
</p:sld>
</file>

<file path=ppt/slides/slide9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73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presenting aspirations ('I will try to…')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present evidence ('I did, here are numbers'). Panels fund momentum.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slides packed with text read aloud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deck is the backdrop; YOU are the presentation.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slides packed with text read aloud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deck is the backdrop; YOU are the presentation.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981 / 1010</a:t>
            </a:r>
          </a:p>
        </p:txBody>
      </p:sp>
    </p:spTree>
  </p:cSld>
  <p:clrMapOvr>
    <a:masterClrMapping/>
  </p:clrMapOvr>
</p:sld>
</file>

<file path=ppt/slides/slide9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73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982 / 1010</a:t>
            </a:r>
          </a:p>
        </p:txBody>
      </p:sp>
    </p:spTree>
  </p:cSld>
  <p:clrMapOvr>
    <a:masterClrMapping/>
  </p:clrMapOvr>
</p:sld>
</file>

<file path=ppt/slides/slide9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73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73”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73  ·  983 / 1010</a:t>
            </a:r>
          </a:p>
        </p:txBody>
      </p:sp>
    </p:spTree>
  </p:cSld>
  <p:clrMapOvr>
    <a:masterClrMapping/>
  </p:clrMapOvr>
</p:sld>
</file>

<file path=ppt/slides/slide9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74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74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Certification, Open Badge &amp; alumni onboarding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Wed, 23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984 / 1010</a:t>
            </a:r>
          </a:p>
        </p:txBody>
      </p:sp>
    </p:spTree>
  </p:cSld>
  <p:clrMapOvr>
    <a:masterClrMapping/>
  </p:clrMapOvr>
</p:sld>
</file>

<file path=ppt/slides/slide9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74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Certification, Open Badge &amp; alumni onboarding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985 / 1010</a:t>
            </a:r>
          </a:p>
        </p:txBody>
      </p:sp>
    </p:spTree>
  </p:cSld>
  <p:clrMapOvr>
    <a:masterClrMapping/>
  </p:clrMapOvr>
</p:sld>
</file>

<file path=ppt/slides/slide9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74  ·  TEACH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What you're learning &amp; why it pays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37360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37360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819656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Certification day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results, certificate + Open Badge issuance, alumni onboarding — and the professional ritual of closing one chapter with evidence.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18688"/>
            <a:ext cx="11183112" cy="13716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82296" cy="13716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3300984"/>
            <a:ext cx="10515600" cy="12252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Your certificate carries a verifiable ID (SB-FL-2026-XXXX) and an Open Badge embeddable on LinkedIn/Behance — verification is built in (/verify.php).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986 / 1010</a:t>
            </a:r>
          </a:p>
        </p:txBody>
      </p:sp>
    </p:spTree>
  </p:cSld>
  <p:clrMapOvr>
    <a:masterClrMapping/>
  </p:clrMapOvr>
</p:sld>
</file>

<file path=ppt/slides/slide9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(1/3)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Results &amp; gradebook review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trainer walks cohort stats, individual grade breakdowns (quizzes 25 · labs 25 · assignments 15 · capstone 25 · participation 10), certificate eligibility confirmed (attendance + pass marks + capstone defence).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Certificate issuance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trainer issues from gradebook → your portal Certificate page shows it → download PDF + claim Open Badge (Badgr-style JSON hosted/verified via the portal).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LinkedIn credential add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Licenses &amp; certifications → name 'Freelancing &amp; Digital Skills (75-Day Intensive)', issuer SajibBaig, credential ID + URL (verify link) → badge image in Featured.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987 / 1010</a:t>
            </a:r>
          </a:p>
        </p:txBody>
      </p:sp>
    </p:spTree>
  </p:cSld>
  <p:clrMapOvr>
    <a:masterClrMapping/>
  </p:clrMapOvr>
</p:sld>
</file>

<file path=ppt/slides/slide9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(2/3)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Alumni channels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join the alumni group (WhatsApp/FB/LinkedIn) — job leads, subcontract overflow (Day-60 scaling), peer QA swaps continue; alumni get template updates.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24612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46557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2768" y="336499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Subcontract marketplace (internal)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alumni sheet — who does what, rate ranges, availability — trainers route overflow client work to certified alumni first (quality-controlled referrals).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66344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88289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478231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Commitment card (write it, post it where you work)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weekly numbers (source/contact/deliver), Thursday review time, monthly report date, rate-raise milestone (next: after 5 five-star reviews).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988 / 1010</a:t>
            </a:r>
          </a:p>
        </p:txBody>
      </p:sp>
    </p:spTree>
  </p:cSld>
  <p:clrMapOvr>
    <a:masterClrMapping/>
  </p:clrMapOvr>
</p:sld>
</file>

<file path=ppt/slides/slide9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74  ·  HOW-TO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Step by step — how the work is done (3/3)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11183112" cy="1298448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048256"/>
            <a:ext cx="585216" cy="585216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300" b="1">
                <a:solidFill>
                  <a:srgbClr val="0A1428"/>
                </a:solidFill>
                <a:latin typeface="Space Grotesk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947672"/>
            <a:ext cx="9784080" cy="1115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00" b="1">
                <a:solidFill>
                  <a:srgbClr val="F4F8FF"/>
                </a:solidFill>
                <a:latin typeface="Inter"/>
              </a:rPr>
              <a:t>Give-back ritual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each graduate records one 3-minute 'how I got my first client' story for next cohort's Day 1 — teaching it locks it in, and the circle builds the brand that brings YOU leads.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989 / 1010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Build your personal 10-slide pitch deck using Day 5 pricing + Day 4 numbers. Export PDF. Present it in 3 minutes at the debrief (yes, standing up).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  ·  99 / 1010</a:t>
            </a:r>
          </a:p>
        </p:txBody>
      </p:sp>
    </p:spTree>
  </p:cSld>
  <p:clrMapOvr>
    <a:masterClrMapping/>
  </p:clrMapOvr>
</p:sld>
</file>

<file path=ppt/slides/slide9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74  ·  REAL EXAMPLE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ward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Worked example — see it done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429768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1783080"/>
            <a:ext cx="109728" cy="429768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14600"/>
            <a:ext cx="10424160" cy="3383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0" i="0">
                <a:solidFill>
                  <a:srgbClr val="F4F8FF"/>
                </a:solidFill>
                <a:latin typeface="Inter"/>
              </a:rPr>
              <a:t>Badge that works: LinkedIn profile with verified credential + capstone case study pinned in Featured → 2 recruiter DMs and 1 direct client enquiry in week one post-graduation (cohort 1 pattern).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990 / 1010</a:t>
            </a:r>
          </a:p>
        </p:txBody>
      </p:sp>
    </p:spTree>
  </p:cSld>
  <p:clrMapOvr>
    <a:masterClrMapping/>
  </p:clrMapOvr>
</p:sld>
</file>

<file path=ppt/slides/slide9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800" b="1" i="0">
                <a:solidFill>
                  <a:srgbClr val="F4F8FF"/>
                </a:solidFill>
                <a:latin typeface="Space Grotesk"/>
              </a:rPr>
              <a:t>Capstone, Certification &amp; Launch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84048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10515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0">
                <a:solidFill>
                  <a:srgbClr val="B9C9DB"/>
                </a:solidFill>
                <a:latin typeface="Inter"/>
              </a:rPr>
              <a:t>Deliver a client-simulation project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991 / 1010</a:t>
            </a:r>
          </a:p>
        </p:txBody>
      </p:sp>
    </p:spTree>
  </p:cSld>
  <p:clrMapOvr>
    <a:masterClrMapping/>
  </p:clrMapOvr>
</p:sld>
</file>

<file path=ppt/slides/slide9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74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Summative exam · capstone rubric · certificate + Open Badge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992 / 1010</a:t>
            </a:r>
          </a:p>
        </p:txBody>
      </p:sp>
    </p:spTree>
  </p:cSld>
  <p:clrMapOvr>
    <a:masterClrMapping/>
  </p:clrMapOvr>
</p:sld>
</file>

<file path=ppt/slides/slide9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00E5FF"/>
                </a:solidFill>
                <a:latin typeface="Inter"/>
              </a:rPr>
              <a:t>DAY 74  · 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Guided practice — your turn with support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00E5FF"/>
                </a:solidFill>
                <a:latin typeface="Space Grotesk"/>
              </a:rPr>
              <a:t>12:00 – 14:00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Claim certificate + badge, wire both into LinkedIn (credential + Featured), join alumni channels, write and post your commitment card, record your give-back story.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993 / 1010</a:t>
            </a:r>
          </a:p>
        </p:txBody>
      </p:sp>
    </p:spTree>
  </p:cSld>
  <p:clrMapOvr>
    <a:masterClrMapping/>
  </p:clrMapOvr>
</p:sld>
</file>

<file path=ppt/slides/slide9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74  ·  LAB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tool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Hands-on lab — build the artefact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572768"/>
            <a:ext cx="2148840" cy="475488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2ED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64208"/>
            <a:ext cx="21488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14:00 – 16:00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83112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02920" y="2286000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404872"/>
            <a:ext cx="105156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700" b="1">
                <a:solidFill>
                  <a:srgbClr val="F4F8FF"/>
                </a:solidFill>
                <a:latin typeface="Inter"/>
              </a:rPr>
              <a:t>Lab artefact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50">
                <a:solidFill>
                  <a:srgbClr val="B9C9DB"/>
                </a:solidFill>
                <a:latin typeface="Inter"/>
              </a:rPr>
              <a:t>graduation-pack/ (certificate PDF, badge link, LinkedIn credential screenshot, commitment card, give-back story) in SB-&lt;id&gt;-D74. Acceptance: credential verifies via /verify.php; commitment card has real weekly numbers.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994 / 1010</a:t>
            </a:r>
          </a:p>
        </p:txBody>
      </p:sp>
    </p:spTree>
  </p:cSld>
  <p:clrMapOvr>
    <a:masterClrMapping/>
  </p:clrMapOvr>
</p:sld>
</file>

<file path=ppt/slides/slide9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FFB454"/>
                </a:solidFill>
                <a:latin typeface="Inter"/>
              </a:rPr>
              <a:t>DAY 74  ·  QUALITY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FFB4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ower_amb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Common mistakes &amp; pro tips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5440680" cy="475488"/>
          </a:xfrm>
          <a:prstGeom prst="roundRect">
            <a:avLst/>
          </a:prstGeom>
          <a:solidFill>
            <a:srgbClr val="3A1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6B7A"/>
                </a:solidFill>
                <a:latin typeface="Space Grotesk"/>
              </a:rPr>
              <a:t>✗  AVOID THESE MISTAKES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783080"/>
            <a:ext cx="5440680" cy="475488"/>
          </a:xfrm>
          <a:prstGeom prst="roundRect">
            <a:avLst/>
          </a:prstGeom>
          <a:solidFill>
            <a:srgbClr val="12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874519"/>
            <a:ext cx="49377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2ED3A6"/>
                </a:solidFill>
                <a:latin typeface="Space Grotesk"/>
              </a:rPr>
              <a:t>✓  DO THIS INSTEAD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87168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2487168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2596896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certificate downloaded, never displayed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verification links exist to be clicked; make it easy to trust you.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03904"/>
            <a:ext cx="5440680" cy="117043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03904"/>
            <a:ext cx="82296" cy="1170432"/>
          </a:xfrm>
          <a:prstGeom prst="rect">
            <a:avLst/>
          </a:prstGeom>
          <a:solidFill>
            <a:srgbClr val="FF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13632"/>
            <a:ext cx="5029200" cy="9875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'course over, back to scrolling'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commitment card + Thursday ritual is what turns 75 days into income.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487168"/>
            <a:ext cx="5440680" cy="17373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2487168"/>
            <a:ext cx="82296" cy="173736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37960" y="2596896"/>
            <a:ext cx="5029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550" b="1">
                <a:solidFill>
                  <a:srgbClr val="F4F8FF"/>
                </a:solidFill>
                <a:latin typeface="Inter"/>
              </a:rPr>
              <a:t>'course over, back to scrolling'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the commitment card + Thursday ritual is what turns 75 days into income.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995 / 1010</a:t>
            </a:r>
          </a:p>
        </p:txBody>
      </p:sp>
    </p:spTree>
  </p:cSld>
  <p:clrMapOvr>
    <a:masterClrMapping/>
  </p:clrMapOvr>
</p:sld>
</file>

<file path=ppt/slides/slide9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74  ·  SCHEDULE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lock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Today's class plan — 6 hours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103120"/>
            <a:ext cx="3611880" cy="128016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2395728"/>
            <a:ext cx="566928" cy="566928"/>
          </a:xfrm>
          <a:prstGeom prst="ellipse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E5FF"/>
                </a:solidFill>
                <a:latin typeface="Space Grotesk"/>
              </a:rPr>
              <a:t>LEARN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10:00–12:00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Concept teach + live demo</a:t>
            </a:r>
          </a:p>
        </p:txBody>
      </p:sp>
      <p:sp>
        <p:nvSpPr>
          <p:cNvPr id="14" name="Chevron 13"/>
          <p:cNvSpPr/>
          <p:nvPr/>
        </p:nvSpPr>
        <p:spPr>
          <a:xfrm>
            <a:off x="4128516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288536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88536" y="2103120"/>
            <a:ext cx="3611880" cy="128016"/>
          </a:xfrm>
          <a:prstGeom prst="rect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17136" y="2395728"/>
            <a:ext cx="566928" cy="566928"/>
          </a:xfrm>
          <a:prstGeom prst="ellipse">
            <a:avLst/>
          </a:prstGeom>
          <a:solidFill>
            <a:srgbClr val="FFB4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48656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B454"/>
                </a:solidFill>
                <a:latin typeface="Space Grotesk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12:00–14:00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44568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Guided practice set (trainer circulates)</a:t>
            </a:r>
          </a:p>
        </p:txBody>
      </p:sp>
      <p:sp>
        <p:nvSpPr>
          <p:cNvPr id="21" name="Chevron 20"/>
          <p:cNvSpPr/>
          <p:nvPr/>
        </p:nvSpPr>
        <p:spPr>
          <a:xfrm>
            <a:off x="7914132" y="3246120"/>
            <a:ext cx="146304" cy="365760"/>
          </a:xfrm>
          <a:prstGeom prst="chevron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74152" y="2103120"/>
            <a:ext cx="3611880" cy="265176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074152" y="2103120"/>
            <a:ext cx="3611880" cy="128016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302752" y="2395728"/>
            <a:ext cx="566928" cy="566928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2505456"/>
            <a:ext cx="2514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8B7CFF"/>
                </a:solidFill>
                <a:latin typeface="Space Grotesk"/>
              </a:rPr>
              <a:t>LAB + DEBRIEF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0184" y="3200400"/>
            <a:ext cx="309981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F4F8FF"/>
                </a:solidFill>
                <a:latin typeface="Space Grotesk"/>
              </a:rPr>
              <a:t>14:00–16:00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0184" y="3703320"/>
            <a:ext cx="3099816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0">
                <a:solidFill>
                  <a:srgbClr val="B9C9DB"/>
                </a:solidFill>
                <a:latin typeface="Inter"/>
              </a:rPr>
              <a:t>Lab / client work + debrief &amp; exit ticket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507492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 i="0">
                <a:solidFill>
                  <a:srgbClr val="7DF3FF"/>
                </a:solidFill>
                <a:latin typeface="Inter"/>
              </a:rPr>
              <a:t>Pre-class: Review yesterday's exit ticket; open today's checklist in the portal.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996 / 1010</a:t>
            </a:r>
          </a:p>
        </p:txBody>
      </p:sp>
    </p:spTree>
  </p:cSld>
  <p:clrMapOvr>
    <a:masterClrMapping/>
  </p:clrMapOvr>
</p:sld>
</file>

<file path=ppt/slides/slide9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8B7CFF"/>
                </a:solidFill>
                <a:latin typeface="Inter"/>
              </a:rPr>
              <a:t>DAY 74  ·  WRAP-UP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8B7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doc_viol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Debrief, homework &amp; checkpoint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78308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1520" y="200253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HW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187452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Homework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Polish today's artefact; log 1 practice hour; update earnings tracker if paid work resulted.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82549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1520" y="304495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CP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91693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Checkpoint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Exit ticket (5 min) + practice-set check; weekly quiz on Thu.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67910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1520" y="4087366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7904" y="3959350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Rubric: Concept accuracy (3) · practice quality (3) · artefact completeness (3) · professionalism (3)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910325"/>
            <a:ext cx="11183112" cy="914400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129781"/>
            <a:ext cx="493776" cy="493776"/>
          </a:xfrm>
          <a:prstGeom prst="ellipse">
            <a:avLst/>
          </a:prstGeom>
          <a:solidFill>
            <a:srgbClr val="8B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50" b="1">
                <a:solidFill>
                  <a:srgbClr val="0A1428"/>
                </a:solidFill>
                <a:latin typeface="Space Grotesk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17904" y="5001765"/>
            <a:ext cx="987552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650" b="1">
                <a:solidFill>
                  <a:srgbClr val="F4F8FF"/>
                </a:solidFill>
                <a:latin typeface="Inter"/>
              </a:rPr>
              <a:t>Missed class? Replay these slides and ask SajibTutor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300">
                <a:solidFill>
                  <a:srgbClr val="B9C9DB"/>
                </a:solidFill>
                <a:latin typeface="Inter"/>
              </a:rPr>
              <a:t>“Teach me day 74”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74  ·  997 / 1010</a:t>
            </a:r>
          </a:p>
        </p:txBody>
      </p:sp>
    </p:spTree>
  </p:cSld>
  <p:clrMapOvr>
    <a:masterClrMapping/>
  </p:clrMapOvr>
</p:sld>
</file>

<file path=ppt/slides/slide9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0D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39319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0" b="1" i="0">
                <a:solidFill>
                  <a:srgbClr val="132545"/>
                </a:solidFill>
                <a:latin typeface="Space Grotesk"/>
              </a:rPr>
              <a:t>75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0E5FF"/>
                </a:solidFill>
                <a:latin typeface="Space Grotesk"/>
              </a:rPr>
              <a:t>DAY 75 OF 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737360"/>
            <a:ext cx="768096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</a:pPr>
            <a:r>
              <a:rPr sz="3700" b="1" i="0">
                <a:solidFill>
                  <a:srgbClr val="F4F8FF"/>
                </a:solidFill>
                <a:latin typeface="Space Grotesk"/>
              </a:rPr>
              <a:t>Graduation: 90-day earnings plan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3360" y="4343400"/>
            <a:ext cx="946403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23360" y="4434840"/>
            <a:ext cx="946403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Week 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0931" y="4343400"/>
            <a:ext cx="562356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70931" y="4434840"/>
            <a:ext cx="56235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34455" y="4343400"/>
            <a:ext cx="1810512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34455" y="4434840"/>
            <a:ext cx="18105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Thu, 24 Dec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5" y="4343400"/>
            <a:ext cx="3250691" cy="457200"/>
          </a:xfrm>
          <a:prstGeom prst="roundRect">
            <a:avLst/>
          </a:prstGeom>
          <a:solidFill>
            <a:srgbClr val="0A1428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46135" y="4434840"/>
            <a:ext cx="3250691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7DF3FF"/>
                </a:solidFill>
                <a:latin typeface="Inter"/>
              </a:rPr>
              <a:t>6 hours: learn → practice → lab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5257800"/>
            <a:ext cx="1645920" cy="635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23360" y="548640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B9C9DB"/>
                </a:solidFill>
                <a:latin typeface="Inter"/>
              </a:rPr>
              <a:t>LEARN → PRACTICE → LAB · 6 HOURS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57255" y="411480"/>
            <a:ext cx="822960" cy="822960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al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559" y="557784"/>
            <a:ext cx="530352" cy="53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998 / 1010</a:t>
            </a:r>
          </a:p>
        </p:txBody>
      </p:sp>
    </p:spTree>
  </p:cSld>
  <p:clrMapOvr>
    <a:masterClrMapping/>
  </p:clrMapOvr>
</p:sld>
</file>

<file path=ppt/slides/slide9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7432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2ED3A6"/>
                </a:solidFill>
                <a:latin typeface="Inter"/>
              </a:rPr>
              <a:t>DAY 75  ·  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84687" y="274320"/>
            <a:ext cx="749808" cy="749808"/>
          </a:xfrm>
          <a:prstGeom prst="roundRect">
            <a:avLst/>
          </a:prstGeom>
          <a:solidFill>
            <a:srgbClr val="142647"/>
          </a:solidFill>
          <a:ln w="17780">
            <a:solidFill>
              <a:srgbClr val="00E5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ook_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420624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03504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F4F8FF"/>
                </a:solidFill>
                <a:latin typeface="Space Grotesk"/>
              </a:rPr>
              <a:t>By the end of today you will be able to: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874519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121407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1328" y="2020823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Explain the core concepts of</a:t>
            </a:r>
          </a:p>
          <a:p>
            <a:pPr>
              <a:lnSpc>
                <a:spcPct val="115000"/>
              </a:lnSpc>
              <a:spcBef>
                <a:spcPts val="300"/>
              </a:spcBef>
            </a:pPr>
            <a:r>
              <a:rPr sz="1400">
                <a:solidFill>
                  <a:srgbClr val="B9C9DB"/>
                </a:solidFill>
                <a:latin typeface="Inter"/>
              </a:rPr>
              <a:t>Graduation: 90-day earnings plan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90087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9808" y="3236975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1328" y="3136391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Apply them in guided practice with a real-client scenario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05655"/>
            <a:ext cx="11183112" cy="987552"/>
          </a:xfrm>
          <a:prstGeom prst="roundRect">
            <a:avLst/>
          </a:prstGeom>
          <a:solidFill>
            <a:srgbClr val="1426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49808" y="4352543"/>
            <a:ext cx="512064" cy="512064"/>
          </a:xfrm>
          <a:prstGeom prst="ellipse">
            <a:avLst/>
          </a:prstGeom>
          <a:solidFill>
            <a:srgbClr val="2ED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000" b="1">
                <a:solidFill>
                  <a:srgbClr val="0A1428"/>
                </a:solidFill>
                <a:latin typeface="Space Grotesk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4251959"/>
            <a:ext cx="9784080" cy="777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</a:pPr>
            <a:r>
              <a:rPr sz="1850" b="1">
                <a:solidFill>
                  <a:srgbClr val="F4F8FF"/>
                </a:solidFill>
                <a:latin typeface="Inter"/>
              </a:rPr>
              <a:t>Ship the day's lab artefact to the portfolio folder and log practice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92240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B9C9DB"/>
                </a:solidFill>
                <a:latin typeface="Inter"/>
              </a:rPr>
              <a:t>© SajibBaig — sajibbaig.com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99855" y="6492240"/>
            <a:ext cx="27889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00E5FF"/>
                </a:solidFill>
                <a:latin typeface="Inter"/>
              </a:rPr>
              <a:t>DAY 75  ·  999 / 1010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